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50" r:id="rId1"/>
  </p:sldMasterIdLst>
  <p:notesMasterIdLst>
    <p:notesMasterId r:id="rId57"/>
  </p:notesMasterIdLst>
  <p:handoutMasterIdLst>
    <p:handoutMasterId r:id="rId58"/>
  </p:handoutMasterIdLst>
  <p:sldIdLst>
    <p:sldId id="975" r:id="rId2"/>
    <p:sldId id="1164" r:id="rId3"/>
    <p:sldId id="1079" r:id="rId4"/>
    <p:sldId id="1157" r:id="rId5"/>
    <p:sldId id="1304" r:id="rId6"/>
    <p:sldId id="1355" r:id="rId7"/>
    <p:sldId id="1343" r:id="rId8"/>
    <p:sldId id="1297" r:id="rId9"/>
    <p:sldId id="1347" r:id="rId10"/>
    <p:sldId id="1298" r:id="rId11"/>
    <p:sldId id="1300" r:id="rId12"/>
    <p:sldId id="1299" r:id="rId13"/>
    <p:sldId id="1303" r:id="rId14"/>
    <p:sldId id="1156" r:id="rId15"/>
    <p:sldId id="1357" r:id="rId16"/>
    <p:sldId id="1344" r:id="rId17"/>
    <p:sldId id="1336" r:id="rId18"/>
    <p:sldId id="1358" r:id="rId19"/>
    <p:sldId id="1307" r:id="rId20"/>
    <p:sldId id="1349" r:id="rId21"/>
    <p:sldId id="1321" r:id="rId22"/>
    <p:sldId id="1230" r:id="rId23"/>
    <p:sldId id="1147" r:id="rId24"/>
    <p:sldId id="1211" r:id="rId25"/>
    <p:sldId id="1322" r:id="rId26"/>
    <p:sldId id="1323" r:id="rId27"/>
    <p:sldId id="1310" r:id="rId28"/>
    <p:sldId id="1359" r:id="rId29"/>
    <p:sldId id="1338" r:id="rId30"/>
    <p:sldId id="1339" r:id="rId31"/>
    <p:sldId id="1350" r:id="rId32"/>
    <p:sldId id="1206" r:id="rId33"/>
    <p:sldId id="1314" r:id="rId34"/>
    <p:sldId id="1354" r:id="rId35"/>
    <p:sldId id="1353" r:id="rId36"/>
    <p:sldId id="1125" r:id="rId37"/>
    <p:sldId id="1361" r:id="rId38"/>
    <p:sldId id="1362" r:id="rId39"/>
    <p:sldId id="1363" r:id="rId40"/>
    <p:sldId id="1325" r:id="rId41"/>
    <p:sldId id="1335" r:id="rId42"/>
    <p:sldId id="1327" r:id="rId43"/>
    <p:sldId id="1364" r:id="rId44"/>
    <p:sldId id="1329" r:id="rId45"/>
    <p:sldId id="1328" r:id="rId46"/>
    <p:sldId id="1348" r:id="rId47"/>
    <p:sldId id="1331" r:id="rId48"/>
    <p:sldId id="1333" r:id="rId49"/>
    <p:sldId id="1334" r:id="rId50"/>
    <p:sldId id="1366" r:id="rId51"/>
    <p:sldId id="1368" r:id="rId52"/>
    <p:sldId id="1369" r:id="rId53"/>
    <p:sldId id="1356" r:id="rId54"/>
    <p:sldId id="1365" r:id="rId55"/>
    <p:sldId id="1370" r:id="rId56"/>
  </p:sldIdLst>
  <p:sldSz cx="9144000" cy="6858000" type="screen4x3"/>
  <p:notesSz cx="6991350" cy="92821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38"/>
    <a:srgbClr val="0048B7"/>
    <a:srgbClr val="990033"/>
    <a:srgbClr val="006F40"/>
    <a:srgbClr val="009051"/>
    <a:srgbClr val="FFF9D9"/>
    <a:srgbClr val="FFEAB7"/>
    <a:srgbClr val="FFE4B4"/>
    <a:srgbClr val="FFFFB9"/>
    <a:srgbClr val="FCF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12" autoAdjust="0"/>
    <p:restoredTop sz="90296" autoAdjust="0"/>
  </p:normalViewPr>
  <p:slideViewPr>
    <p:cSldViewPr snapToGrid="0" snapToObjects="1">
      <p:cViewPr varScale="1">
        <p:scale>
          <a:sx n="78" d="100"/>
          <a:sy n="78" d="100"/>
        </p:scale>
        <p:origin x="1872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4320" y="200"/>
      </p:cViewPr>
      <p:guideLst>
        <p:guide orient="horz" pos="2923"/>
        <p:guide pos="220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F0D2C31F-C683-5A4A-B55D-EBDD7546B284}" type="datetime1">
              <a:rPr lang="en-US"/>
              <a:pPr/>
              <a:t>9/12/24</a:t>
            </a:fld>
            <a:endParaRPr lang="en-US" dirty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A52B6155-CBD1-1348-94CD-64B98E35A76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1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2057" name="Rectangle 9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77925" y="698500"/>
            <a:ext cx="4637088" cy="34782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0075"/>
            <a:ext cx="5121275" cy="417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9B029E08-AA32-F841-9850-6BD74B135E76}" type="datetime1">
              <a:rPr lang="en-US"/>
              <a:pPr/>
              <a:t>9/12/24</a:t>
            </a:fld>
            <a:endParaRPr lang="en-US" dirty="0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9830394C-FF05-7F4A-8CA1-FD97CF60A4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49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1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9BDE2-EB68-C1BC-5A07-89F3A4910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02AD0288-8289-2567-C839-6EC6E0656B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86D81CF-7AAC-A559-3300-395C6CDC4EE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5A31AC8-39A2-2AAB-7E14-8867372D55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243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00443-A649-CE92-DBE8-214910D07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CC433E7-1B9E-D68B-2F64-921C55D9ED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251994D3-7FEE-30B5-EE96-253D8C862C3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282F4769-7BE4-1758-CA1B-CA1D949A7E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84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A6784-93A0-BC57-1067-C83FB5011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3C5E3595-6801-0320-1E01-D03B28A127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0ADA7BC3-FAF1-027F-16CC-5F48205214D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5483CA0-D526-59DF-9D9F-2CA3ABB8BE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156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D058A-5801-F165-7423-479ACF9AB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AB71ADA-1A40-4AB2-21FD-9350CCB0C0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E53CFB1C-46C3-B583-52FE-C102DB7BB00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D856B34-FA1C-2898-F6F6-A9CE3F7253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6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94204-FBEA-D241-5AFE-235E08144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6DF63AB-044F-0DF5-3464-FEF9A3AEFD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48E369F-7B0E-D406-9874-46C310700A4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82D277AC-AEEF-92E7-00B5-264B1F5E3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4167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63BE9-62F8-E149-5878-F48C5C735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24CE9508-57EA-9EEE-2C31-7F6F8F6AA8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25334D2D-CC2B-9D72-1E5B-A483D52BC63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D33CA9E4-E748-9687-A959-FEF9138D2B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14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71E46-87A8-E383-42DE-E5748372E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04FE5BBC-3F6F-E70D-8CEE-047C6906E8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ECCE9104-4E60-7CDA-0C26-69FB1839611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BC23BBF-F04D-52F6-3328-D2B5CF7438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05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1C95B-7B92-198D-8F9A-7DA890E60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ECFD69CC-BBC6-80CD-3760-1F8DAE80F48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0CB372EA-750B-9BE0-72D2-D211E2B3016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9DC84B2-7D79-FD93-AEB1-AA23D45DF2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67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F2E27-A949-8C65-8457-5259EC194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A4BAEA52-F549-F535-1167-B7EE10E9A2B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2D28962-D207-6470-C4F4-6736474E074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7D317FA-0419-B0CC-37CF-9AA07B6B9A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1162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8AADA-D5FE-8AB8-1062-C2466A062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98C46A5-DAB4-060B-766A-DD2E5C7431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41CF72F0-6657-15CE-0F77-D74BB8B2A5F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552FF51E-1211-5BD0-E672-2843C93B50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395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0394C-FF05-7F4A-8CA1-FD97CF60A48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04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7D1D9-F8C3-9867-BDC6-61856BE0C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FDADFE44-4088-C8F5-62B0-52D389BC3B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E127BBB-D2A6-2E83-CCA3-6ADDAE0AA58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EBD7DA9C-8B3C-63E6-723C-192A4092E1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80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340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8734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927D9-BB6D-58CE-7299-0D425A152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4CFA491-8E98-6522-551C-C781A0D964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43DBCF75-D208-3BEA-28E5-18549D8F92B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438A7EF3-5181-1F1D-84EC-3210F15FB5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235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49F06-DBE1-C7ED-9507-4256BF4AE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42F51F28-0123-9780-B7E8-AD73216A13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310859E9-43D4-408C-2C89-C75CE7EC09E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EFE256EA-04CB-0EEF-8A51-C99008178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917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0DCB7-F1DF-519E-5387-6EF7E399B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D8912C5-69CD-C09A-DFEB-A9A4488725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39E018C2-7D76-005D-F213-C4F4DCB5CCC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AE18B2B5-72D7-037F-B0C6-FCB1AB44C4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861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C8286-03F4-8643-518D-7424B40E6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F2D8E607-7886-5B08-0C35-3DA346F3A2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C166BEC-3684-1E97-8F37-9F885FFBD80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37863453-BFE0-405B-ADB6-B6DF4DDB2E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7351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33B84-F75B-A63B-C610-6ACDEF868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6AACE78-FED1-EA55-7EB8-586A3893E9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3BA2F52-C539-AED5-40CA-F35C8962302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9ACFFBE8-E539-D5CB-72D8-FAED181939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40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2E125-497C-C197-6A1C-4996328CC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3B65CC0-D86C-8D27-14D8-3F0B1CF341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C34F298-0D0B-298A-5AB0-4FA73A36A4B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7982BF9-A93B-9B42-E48C-4CBA8A61E4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0835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8B5B9-A774-9ED7-E288-82434455C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31787EF-2C8B-02DE-73AB-1B04504B57C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E9858B56-4D8E-B1C2-8FB9-7AF2349B17D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FA07AFE-F32E-686B-6469-0B0A0CABDD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6429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831BC-D437-06E4-A7A5-6453204DB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26E193BD-F7C4-A1A4-F6ED-DDD666C004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A000DC2E-5D0C-DD6F-FFC1-000D6D9CC28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ABC5E09-C169-18DE-8DEF-C52BA27ED0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42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2923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02FCB-9A19-4953-9863-A05F2F31B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3D9DAFC-5F25-3238-9497-09C98611E3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33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2AED562B-0E4D-004E-C6B4-B74A39EF100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8045DDB9-9DB0-4130-2D70-596311B17A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924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B434-A3E2-CF81-D90D-7A1A7574F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700B7F-2136-4099-D49B-D148F781A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697EB-C8D9-D176-AE0E-243B85ED0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6F192-8B22-A1CB-8D76-97FCB895B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0394C-FF05-7F4A-8CA1-FD97CF60A484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20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639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B461A-9C8A-EAF8-69CA-A3C3CB2A1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A57DD61-3D01-D36B-3F27-6079910A7E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6313BFB-A463-9018-FF47-FC771FE2A6B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5565B2D9-12B2-C720-66C9-D33F73FC9B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3772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19F84-FAB8-8840-BCA7-D93E3C29A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DDCF3D2-C91B-0F29-4F57-9CE7A7AE8B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3E7B626-7375-77DD-E000-8CE72666E2F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321BBA1-B880-D248-E1D7-6B6BCDC167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5970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17A67-91B9-8481-04DD-AD7B8A1E9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7E6C26DD-B12A-C4CA-D09B-D31B9AE9D2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BA3AE192-D587-9533-F3B5-6356A5F33E7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74C25871-BF5D-DEE5-A730-4014483AE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374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A995E-3BC6-E684-8C40-661587995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0FB914B7-72C1-B84E-45E7-0D8E1A704A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AABD2FF0-0F28-553B-5972-8F9A78C21EC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B3F8650E-2B83-61D8-D1F0-0585401979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861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CD07-5908-390E-C437-00BD59F35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BAFD44A9-8F91-5DEA-E0E4-573C800F74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8ACCE27-7C2F-E13C-B6EB-C0B4CDC173C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D6E04E3-E4B4-FD41-29B5-C51A1659B5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17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46CE6-E287-55C3-43F7-66DDC2D24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91674A3C-5434-4BB9-DC11-1AD3456E30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42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348DA02A-37E4-BC1F-C99B-D05B5D8A9ED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80AFC066-C9A2-6DCD-BE95-9B8C322F53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92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DD59B-FB13-2C95-DE8C-015F31A49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2CF5584B-3051-A8C8-E907-16AD79B671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6D9036A-0F05-B743-BE97-7D878BDAFB2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B60599C3-53F4-72A7-2300-AA2CCED420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3517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EC253-EA41-0CD6-2A84-E0A0BF63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9277920-78A1-7777-A54F-6A20402D91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43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C603A24-A72D-2D4F-BF05-304AD0B5A7F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14C90D8C-802C-22A1-4699-5D19662A2E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366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CAAAB-80A3-0264-440B-4DC0D8B29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9D551863-8304-7FEC-E1EA-D70B573891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44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0E5A40C8-FCBE-A716-8EEC-2D694D4202E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3BB0232-4BCD-F9FB-3B43-133935C8AB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252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F3A8B-640D-21B9-0169-3880C2045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E609529-6EF8-0566-DE36-B8B18B903F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45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064878F2-9DFD-9E57-76DF-98523274945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8A9047B-691B-E873-355B-DC8ECD9DD3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7313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EF863-C6D1-9EFE-569E-ED5D22B8F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F019E60A-9E9A-2730-8204-A493CDB386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46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B921C3E3-8547-C42E-F1EA-039AF500BE7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7215258-0877-FB56-6A65-B5F4DCED4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370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E0708-52C7-41DC-177B-A9D1F8292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1D22C06-8D0E-62FB-C2F0-F60BAD43F8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47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C5A3AEC-5C80-B7E8-6C46-3BEB888C038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40CCDB28-057C-BB1D-7BE9-3558CFE8F7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1779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2B745-0EF6-E4AD-77D9-5D17EC387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78AC3A71-5866-66C3-7624-669D9E7F36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48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257DB4AB-DA94-C3A2-C1C2-1CFDEC44A1E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47DC8138-F899-4F17-22EE-D04FDF2BF1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6534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3EC4F-F076-AECD-AB22-ADC2501E4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8ACAF94-A6E7-AD8A-CA9C-B0B37589FB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49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21060AD-F304-CE20-F236-BDC61C3F21A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E684D91A-EC8A-D6A6-C9EA-13220B1E7D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9622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47480-C547-3690-5054-262BC2A61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90C5C-01C5-64F7-E0ED-8B8C668FA8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F0E20-EC2D-084C-C778-41474CD0B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92C8A-FA60-C9AF-6D45-F8C9AEF9E9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0394C-FF05-7F4A-8CA1-FD97CF60A484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2509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6A8BC-7236-39BB-91DF-3B326FF07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EDBF0BA-8220-15FC-E215-C0FA8B6EA3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51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D9A804C-AFA2-7975-5D50-797B33C53AD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165407B0-DBC9-FC5C-EB8B-DA4457BEED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110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F3BC3-1D8C-6FE7-4BFE-4DE4758AA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94D13486-06DF-B5D4-A3DA-8C0C2E0C03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52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4F35FB33-9965-434A-5A4D-21311F5F5C3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AC1121E-5183-53ED-9AF4-A161024001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99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BE0E8-76C9-5B16-112E-98FB26BA8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1A0BC20-E340-0D51-40F6-0AE698DA0A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4F611D05-E85E-504F-8370-7952F6C9F37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80DDCB22-7654-2E3C-B2C5-0A6535F91A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422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3AD2F-FE90-4703-01EB-C576EA202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381EB92A-87E0-D255-85F2-E077A0FDB2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53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425CD1DB-DE8A-4B44-D5B0-EA085C73D65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30D173E4-9567-CB30-2FA3-3D580A2474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4079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1BF80-61F8-866E-4A8B-E4BFD8E44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073FE0A-8F80-708A-B913-2DE9DD13C3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54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8F028AE-4DD7-7F75-B193-69BF341FC0D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54CE96B1-7656-D688-87A6-956F920A54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728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16FE2-4F16-D279-4769-48A752A13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>
            <a:extLst>
              <a:ext uri="{FF2B5EF4-FFF2-40B4-BE49-F238E27FC236}">
                <a16:creationId xmlns:a16="http://schemas.microsoft.com/office/drawing/2014/main" id="{6E093F4E-AC73-C359-D049-54F190285DB7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55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BBA4C887-5881-ABFF-389C-1400E58CC8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08201FF8-51D6-53A9-5A26-6A7BD6E0DD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858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8BA4FF-2B9E-0310-C341-CD91FA00E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CCF2B20-BC5D-22EA-9554-614BE170AF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4F252D9-EB85-6C36-36CF-AF0653FBEF6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A8F475AF-DC78-6C97-D25A-949878595F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4249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6CB9C1-1F0B-3AA9-EC8D-60789B180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F84CF6A-2CC2-E160-4CB4-4796529E228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3CC2553A-33E5-51F7-9A83-DDE67A9B3CE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0075233-E7BA-A4B4-3258-B133F9B5E6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916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50D6A-C1D4-E1AF-5F76-C49A248A2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C074360-6F62-4F4E-5C29-768E6238FB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A74FEE3-E507-DEC2-2596-BBB97DA233B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AB4E3B92-D7F7-2A9C-2C58-23BA04062D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9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D2793-9C5C-A11F-5894-3D7E6931F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D710FA9-A5A4-9B59-878F-5DB3589C8E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2EAFF75-C245-821E-0FF4-72B8FE9906F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7AEF5DF9-CDB4-8513-B149-E964696A14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7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9525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0" y="0"/>
            <a:ext cx="9144000" cy="1524000"/>
          </a:xfrm>
        </p:spPr>
        <p:txBody>
          <a:bodyPr anchor="b"/>
          <a:lstStyle>
            <a:lvl1pPr>
              <a:lnSpc>
                <a:spcPct val="80000"/>
              </a:lnSpc>
              <a:defRPr sz="3200">
                <a:solidFill>
                  <a:schemeClr val="fol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18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B29CD8-AAF7-CD4D-98B5-92505D4E9142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2055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E061A-3206-4D44-9C5A-1674BE5EB4CE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85255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7852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F7522-F9AF-4840-AC93-C82AFB8ED311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097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3F650-96CD-2B45-9CB0-B66A0A0715E2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16453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A62AD-8B9F-3042-9EC9-EBDCC2F161C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768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261C7-29F4-A242-8EED-DF162EA5855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498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2D1987-1499-D342-9BBD-9F50F4C0B81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525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41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9B4CB-47DC-1D47-A2CD-6C9716C11B8D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858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A089D-543D-F14B-9F67-02CE393170D7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758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860" y="203538"/>
            <a:ext cx="78675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860" y="914400"/>
            <a:ext cx="797234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/>
          <p:cNvCxnSpPr/>
          <p:nvPr userDrawn="1"/>
        </p:nvCxnSpPr>
        <p:spPr bwMode="auto">
          <a:xfrm flipV="1">
            <a:off x="596672" y="596626"/>
            <a:ext cx="7841976" cy="17047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4">
            <a:extLst>
              <a:ext uri="{FF2B5EF4-FFF2-40B4-BE49-F238E27FC236}">
                <a16:creationId xmlns:a16="http://schemas.microsoft.com/office/drawing/2014/main" id="{A77004C5-0A8C-01CD-215F-9C0D09C8B2A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1160" y="6531196"/>
            <a:ext cx="7962248" cy="194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Intro to CS / RUNI / lecture </a:t>
            </a:r>
            <a:r>
              <a:rPr lang="he-IL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9-1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                                                                                                                                                             slide </a:t>
            </a:r>
            <a:fld id="{0E022C0D-3723-2343-B86A-05A05703B5CB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pPr>
                <a:defRPr/>
              </a:pPr>
              <a:t>‹#›</a:t>
            </a:fld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9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rgbClr val="000000"/>
          </a:solidFill>
          <a:latin typeface="Arial"/>
          <a:ea typeface="ＭＳ Ｐゴシック" charset="-128"/>
          <a:cs typeface="Arial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6pPr>
      <a:lvl7pPr marL="9144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7pPr>
      <a:lvl8pPr marL="13716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8pPr>
      <a:lvl9pPr marL="18288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rgbClr val="003399"/>
        </a:buClr>
        <a:buSzPct val="50000"/>
        <a:buFont typeface="Monotype Sorts" charset="2"/>
        <a:defRPr kumimoji="1">
          <a:solidFill>
            <a:srgbClr val="003399"/>
          </a:solidFill>
          <a:latin typeface="+mn-lt"/>
          <a:ea typeface="ＭＳ Ｐゴシック" charset="-128"/>
          <a:cs typeface="ＭＳ Ｐゴシック" charset="-128"/>
        </a:defRPr>
      </a:lvl1pPr>
      <a:lvl2pPr marL="346075" indent="-231775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50000"/>
        <a:buFont typeface="Monotype Sorts" charset="2"/>
        <a:buChar char="n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627063" indent="-1666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147763" indent="-40481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Font typeface="Wingdings" charset="2"/>
        <a:buChar char="!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5398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19970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4542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9114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3686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3244167" y="1874807"/>
            <a:ext cx="24097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</a:t>
            </a:r>
            <a:r>
              <a:rPr lang="he-IL" sz="2000" dirty="0">
                <a:solidFill>
                  <a:srgbClr val="737373"/>
                </a:solidFill>
                <a:latin typeface="Times New Roman"/>
                <a:cs typeface="Times New Roman"/>
              </a:rPr>
              <a:t>9-1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99819" y="2403200"/>
            <a:ext cx="6034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dirty="0">
                <a:latin typeface="Times New Roman"/>
                <a:cs typeface="Times New Roman"/>
              </a:rPr>
              <a:t>Object-Oriented Programming II</a:t>
            </a:r>
          </a:p>
        </p:txBody>
      </p:sp>
      <p:pic>
        <p:nvPicPr>
          <p:cNvPr id="6" name="Picture 7" descr="Bouqu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88" y="3344184"/>
            <a:ext cx="4399388" cy="3253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5C900945-7672-A2F7-9A54-217FE8D9A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  <p:extLst>
      <p:ext uri="{BB962C8B-B14F-4D97-AF65-F5344CB8AC3E}">
        <p14:creationId xmlns:p14="http://schemas.microsoft.com/office/powerpoint/2010/main" val="4179952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BCA70-0BFD-8DAC-84A7-F9F179895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538CDE0-E862-0AD0-9201-D13721946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7"/>
            <a:ext cx="5085985" cy="579581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// Stores the next account ID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nextAccountId = 1;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</a:t>
            </a:r>
            <a:r>
              <a:rPr lang="en-US" sz="110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BankAccount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balance.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*   The account id is a running integer, generated automatically.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Uses a helper function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balance;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zero balance. */</a:t>
            </a:r>
          </a:p>
          <a:p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0;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// Generates an account id. Used by the class constructors</a:t>
            </a:r>
            <a:r>
              <a:rPr lang="en-US" sz="11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.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generateId()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return nextAccountId++;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9173DA36-B6ED-FD90-F29F-527CFE2B08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kumimoji="0" lang="en-US" dirty="0"/>
              <a:t>Constructors</a:t>
            </a:r>
            <a:endParaRPr kumimoji="0" lang="en-US" sz="1400" dirty="0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C03973C0-16F3-ECD6-25F0-F297D99A2803}"/>
              </a:ext>
            </a:extLst>
          </p:cNvPr>
          <p:cNvSpPr/>
          <p:nvPr/>
        </p:nvSpPr>
        <p:spPr>
          <a:xfrm>
            <a:off x="5727548" y="1540259"/>
            <a:ext cx="3195736" cy="2233647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3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Constructors</a:t>
            </a:r>
            <a:endParaRPr lang="en-US" sz="1600" u="sng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84150" indent="-1841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Used to create new objects, and initialize their fields</a:t>
            </a:r>
          </a:p>
          <a:p>
            <a:pPr marL="184150" indent="-1841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Technically, a constructor is a method whose name is the class name</a:t>
            </a:r>
          </a:p>
          <a:p>
            <a:pPr marL="184150" indent="-1841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Typically, a class has one or more constructors (overloaded)</a:t>
            </a:r>
          </a:p>
          <a:p>
            <a:pPr marL="184150" indent="-1841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717F0DC-F875-8617-C0A0-2989156394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46" y="136410"/>
            <a:ext cx="2551451" cy="104865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B4B5E29-2BB8-0F41-34A7-154E9C085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34" y="4855724"/>
            <a:ext cx="4412132" cy="116930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400"/>
              </a:spcBef>
            </a:pPr>
            <a:r>
              <a:rPr lang="en-US" sz="1100" dirty="0">
                <a:solidFill>
                  <a:srgbClr val="006F40"/>
                </a:solidFill>
                <a:latin typeface="Consolas"/>
                <a:ea typeface="Consolas"/>
                <a:cs typeface="Consolas"/>
              </a:rPr>
              <a:t>// Client code</a:t>
            </a:r>
          </a:p>
          <a:p>
            <a:pPr>
              <a:spcBef>
                <a:spcPts val="600"/>
              </a:spcBef>
            </a:pPr>
            <a:r>
              <a:rPr lang="en-US" sz="11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aliceAcc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latin typeface="Consolas"/>
                <a:ea typeface="Monaco"/>
                <a:cs typeface="Consolas"/>
              </a:rPr>
              <a:t>("Alice", 1000);</a:t>
            </a:r>
          </a:p>
          <a:p>
            <a:pPr>
              <a:spcBef>
                <a:spcPts val="600"/>
              </a:spcBef>
            </a:pPr>
            <a:r>
              <a:rPr lang="en-US" sz="11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latin typeface="Consolas"/>
                <a:ea typeface="Monaco"/>
                <a:cs typeface="Consolas"/>
              </a:rPr>
              <a:t>("Bob");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A30471A-9449-83D6-DBDA-B7883138FDDC}"/>
              </a:ext>
            </a:extLst>
          </p:cNvPr>
          <p:cNvSpPr/>
          <p:nvPr/>
        </p:nvSpPr>
        <p:spPr bwMode="auto">
          <a:xfrm>
            <a:off x="498730" y="3094464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1861D28-2397-1054-12C0-A1CFDF432813}"/>
              </a:ext>
            </a:extLst>
          </p:cNvPr>
          <p:cNvSpPr/>
          <p:nvPr/>
        </p:nvSpPr>
        <p:spPr bwMode="auto">
          <a:xfrm>
            <a:off x="485292" y="4300364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5726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2E00B-7553-9E9A-2CC4-D33F0573F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95EDFC9-369C-7B05-91F9-FAAD7867C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7"/>
            <a:ext cx="5085985" cy="579581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// Stores the next account ID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nextAccountId = 1;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</a:t>
            </a:r>
            <a:r>
              <a:rPr lang="en-US" sz="110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BankAccount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balance.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*   The account id is a running integer, generated automatically.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b="1" dirty="0">
                <a:solidFill>
                  <a:srgbClr val="990033"/>
                </a:solidFill>
                <a:latin typeface="Consolas"/>
                <a:ea typeface="Consolas"/>
                <a:cs typeface="Consolas"/>
              </a:rPr>
              <a:t>this</a:t>
            </a:r>
            <a:r>
              <a:rPr lang="en-US" sz="1100" dirty="0">
                <a:latin typeface="Consolas"/>
                <a:ea typeface="Consolas"/>
                <a:cs typeface="Consolas"/>
              </a:rPr>
              <a:t>.id = generateId();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Uses a helper function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b="1" dirty="0">
                <a:solidFill>
                  <a:srgbClr val="990033"/>
                </a:solidFill>
                <a:latin typeface="Consolas"/>
                <a:ea typeface="Consolas"/>
                <a:cs typeface="Consolas"/>
              </a:rPr>
              <a:t>this</a:t>
            </a:r>
            <a:r>
              <a:rPr lang="en-US" sz="1100" dirty="0">
                <a:latin typeface="Consolas"/>
                <a:ea typeface="Consolas"/>
                <a:cs typeface="Consolas"/>
              </a:rPr>
              <a:t>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b="1" dirty="0">
                <a:solidFill>
                  <a:srgbClr val="990033"/>
                </a:solidFill>
                <a:latin typeface="Consolas"/>
                <a:ea typeface="Consolas"/>
                <a:cs typeface="Consolas"/>
              </a:rPr>
              <a:t>this</a:t>
            </a:r>
            <a:r>
              <a:rPr lang="en-US" sz="1100" dirty="0">
                <a:latin typeface="Consolas"/>
                <a:ea typeface="Consolas"/>
                <a:cs typeface="Consolas"/>
              </a:rPr>
              <a:t>.balance = balance;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zero balance. */</a:t>
            </a:r>
          </a:p>
          <a:p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b="1" dirty="0">
                <a:solidFill>
                  <a:srgbClr val="990033"/>
                </a:solidFill>
                <a:latin typeface="Consolas"/>
                <a:ea typeface="Consolas"/>
                <a:cs typeface="Consolas"/>
              </a:rPr>
              <a:t>this</a:t>
            </a:r>
            <a:r>
              <a:rPr lang="en-US" sz="1100" dirty="0">
                <a:latin typeface="Consolas"/>
                <a:ea typeface="Consolas"/>
                <a:cs typeface="Consolas"/>
              </a:rPr>
              <a:t>.id = generateId();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b="1" dirty="0">
                <a:solidFill>
                  <a:srgbClr val="990033"/>
                </a:solidFill>
                <a:latin typeface="Consolas"/>
                <a:ea typeface="Consolas"/>
                <a:cs typeface="Consolas"/>
              </a:rPr>
              <a:t>this</a:t>
            </a:r>
            <a:r>
              <a:rPr lang="en-US" sz="1100" dirty="0">
                <a:latin typeface="Consolas"/>
                <a:ea typeface="Consolas"/>
                <a:cs typeface="Consolas"/>
              </a:rPr>
              <a:t>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b="1" dirty="0">
                <a:solidFill>
                  <a:srgbClr val="990033"/>
                </a:solidFill>
                <a:latin typeface="Consolas"/>
                <a:ea typeface="Consolas"/>
                <a:cs typeface="Consolas"/>
              </a:rPr>
              <a:t>this</a:t>
            </a:r>
            <a:r>
              <a:rPr lang="en-US" sz="1100" dirty="0">
                <a:latin typeface="Consolas"/>
                <a:ea typeface="Consolas"/>
                <a:cs typeface="Consolas"/>
              </a:rPr>
              <a:t>.balance = 0;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// Generates an account id. Used by the class constructors</a:t>
            </a:r>
            <a:r>
              <a:rPr lang="en-US" sz="11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.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generateId()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return nextAccountId++;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CC85E71-F064-CDA5-72E0-857A659638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The current object </a:t>
            </a:r>
            <a:r>
              <a:rPr kumimoji="0" lang="en-US" sz="1600" dirty="0"/>
              <a:t>(</a:t>
            </a:r>
            <a:r>
              <a:rPr kumimoji="0"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en-US" sz="1600" dirty="0"/>
              <a:t>)</a:t>
            </a:r>
            <a:endParaRPr kumimoji="0" lang="en-US" sz="1400" dirty="0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60E1728-19D5-8B28-E079-08BC64C288ED}"/>
              </a:ext>
            </a:extLst>
          </p:cNvPr>
          <p:cNvSpPr/>
          <p:nvPr/>
        </p:nvSpPr>
        <p:spPr>
          <a:xfrm>
            <a:off x="5683744" y="608682"/>
            <a:ext cx="3226079" cy="3461835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300"/>
              </a:spcBef>
            </a:pPr>
            <a:r>
              <a:rPr lang="en-US" u="sng" dirty="0">
                <a:solidFill>
                  <a:srgbClr val="990033"/>
                </a:solidFill>
                <a:latin typeface="Times New Roman"/>
                <a:cs typeface="Times New Roman"/>
              </a:rPr>
              <a:t>The current object</a:t>
            </a:r>
            <a:endParaRPr lang="en-US" sz="1200" dirty="0">
              <a:solidFill>
                <a:srgbClr val="990033"/>
              </a:solidFill>
              <a:latin typeface="Times New Roman"/>
              <a:cs typeface="Times New Roman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: a system object variable,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        holding the address of the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        current object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this.fieldName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: Accessing a field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        of the current object</a:t>
            </a:r>
          </a:p>
          <a:p>
            <a:pPr>
              <a:spcBef>
                <a:spcPts val="12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In the context of constructors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 marL="171450" indent="-171450">
              <a:spcBef>
                <a:spcPts val="300"/>
              </a:spcBef>
              <a:buSzPct val="13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refers to the new, constructed object</a:t>
            </a:r>
          </a:p>
          <a:p>
            <a:pPr marL="184150" indent="-1841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When a constructor terminates, it does an implicit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pPr marL="184150" indent="-1841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Therefore, the constructor call </a:t>
            </a:r>
            <a:r>
              <a:rPr lang="en-US" sz="1200" dirty="0">
                <a:solidFill>
                  <a:srgbClr val="9900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is replaced with the address of the new object.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F75ABD-06F7-277A-60EF-E70B61110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34" y="4855724"/>
            <a:ext cx="4412132" cy="116930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400"/>
              </a:spcBef>
            </a:pPr>
            <a:r>
              <a:rPr lang="en-US" sz="1100" dirty="0">
                <a:solidFill>
                  <a:srgbClr val="006F40"/>
                </a:solidFill>
                <a:latin typeface="Consolas"/>
                <a:ea typeface="Consolas"/>
                <a:cs typeface="Consolas"/>
              </a:rPr>
              <a:t>// Client code</a:t>
            </a:r>
          </a:p>
          <a:p>
            <a:pPr>
              <a:spcBef>
                <a:spcPts val="600"/>
              </a:spcBef>
            </a:pPr>
            <a:r>
              <a:rPr lang="en-US" sz="11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aliceAcc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latin typeface="Consolas"/>
                <a:ea typeface="Monaco"/>
                <a:cs typeface="Consolas"/>
              </a:rPr>
              <a:t>("Alice", 1000);</a:t>
            </a:r>
          </a:p>
          <a:p>
            <a:pPr>
              <a:spcBef>
                <a:spcPts val="600"/>
              </a:spcBef>
            </a:pPr>
            <a:r>
              <a:rPr lang="en-US" sz="11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latin typeface="Consolas"/>
                <a:ea typeface="Monaco"/>
                <a:cs typeface="Consolas"/>
              </a:rPr>
              <a:t>("Bob");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B5FDFD5C-15E3-318C-BA08-47C5B4094325}"/>
              </a:ext>
            </a:extLst>
          </p:cNvPr>
          <p:cNvSpPr/>
          <p:nvPr/>
        </p:nvSpPr>
        <p:spPr bwMode="auto">
          <a:xfrm>
            <a:off x="498730" y="3094464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090486D-22B2-B6BD-6007-88165DD7B184}"/>
              </a:ext>
            </a:extLst>
          </p:cNvPr>
          <p:cNvSpPr/>
          <p:nvPr/>
        </p:nvSpPr>
        <p:spPr bwMode="auto">
          <a:xfrm>
            <a:off x="485292" y="4300364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2974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079BE-C227-47F8-033D-23812994B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09F23B-9B55-BDE9-C282-EC9971D97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7"/>
            <a:ext cx="5085985" cy="579581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// Stores the next account ID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nextAccountId = 1;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</a:t>
            </a:r>
            <a:r>
              <a:rPr lang="en-US" sz="110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BankAccount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balance.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*   The account id is a running integer, generated automatically.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Uses a helper function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balance;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zero balance. */</a:t>
            </a:r>
          </a:p>
          <a:p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0;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// Generates an account id. Used by the class constructors</a:t>
            </a:r>
            <a:r>
              <a:rPr lang="en-US" sz="11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.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generateId()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return nextAccountId++;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C0932A5-465D-4639-8DA3-4B78379E06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kumimoji="0" lang="en-US" dirty="0"/>
              <a:t>Static variables</a:t>
            </a:r>
            <a:endParaRPr kumimoji="0" lang="en-US" sz="1400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1B68DCD-2484-8417-EE00-D22E0DD8E865}"/>
              </a:ext>
            </a:extLst>
          </p:cNvPr>
          <p:cNvSpPr/>
          <p:nvPr/>
        </p:nvSpPr>
        <p:spPr bwMode="auto">
          <a:xfrm>
            <a:off x="451840" y="1462548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06C5B887-A97A-F076-3F1F-4ECCB33130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46" y="136410"/>
            <a:ext cx="2551451" cy="1048655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EA676619-38CA-CA3E-D702-A264B6DE4137}"/>
              </a:ext>
            </a:extLst>
          </p:cNvPr>
          <p:cNvSpPr/>
          <p:nvPr/>
        </p:nvSpPr>
        <p:spPr>
          <a:xfrm>
            <a:off x="5802966" y="1410673"/>
            <a:ext cx="3226079" cy="2205352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3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Static variables</a:t>
            </a:r>
            <a:endParaRPr lang="en-US" sz="1600" u="sng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Class-level, global variables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static: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Not associated with any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          particular object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private: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Not exposed to other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          classes, not listed in the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          the class API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rgbClr val="990033"/>
                </a:solidFill>
                <a:latin typeface="Times New Roman"/>
                <a:cs typeface="Times New Roman"/>
              </a:rPr>
              <a:t>Unlike fields, statics are not associated with objects;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rgbClr val="990033"/>
                </a:solidFill>
                <a:latin typeface="Times New Roman"/>
                <a:cs typeface="Times New Roman"/>
              </a:rPr>
              <a:t>All the class methods and objects see the same statics.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343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0374E-ACF2-2F8C-4094-5CFEF2752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15D784-FA39-7E7C-09A6-F43B863BF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7"/>
            <a:ext cx="5085985" cy="579581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// Stores the next account ID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nextAccountId = 1;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</a:t>
            </a:r>
            <a:r>
              <a:rPr lang="en-US" sz="110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BankAccount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balance.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*   The account id is a running integer, generated automatically.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Uses a helper function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balance;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zero balance. */</a:t>
            </a:r>
          </a:p>
          <a:p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0;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// Generates an account id. Used by the class constructors</a:t>
            </a:r>
            <a:r>
              <a:rPr lang="en-US" sz="11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.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generateId()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return nextAccountId++;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212743B-511D-0944-B8C5-D74D636A8F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kumimoji="0" lang="en-US" dirty="0"/>
              <a:t>Static methods</a:t>
            </a:r>
            <a:endParaRPr kumimoji="0" lang="en-US" sz="1400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9F879D8-E64D-6AD4-BBC7-89647C651EEB}"/>
              </a:ext>
            </a:extLst>
          </p:cNvPr>
          <p:cNvSpPr/>
          <p:nvPr/>
        </p:nvSpPr>
        <p:spPr>
          <a:xfrm>
            <a:off x="5802966" y="1410673"/>
            <a:ext cx="3226079" cy="2205352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3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Static / helper methods</a:t>
            </a:r>
            <a:endParaRPr lang="en-US" sz="1600" u="sng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Methods that help other methods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static: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Not associated with any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          particular object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private: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Not exposed to other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          classes, not listed in the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          the class API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382859A-B12E-A5EE-A3FB-79900C220127}"/>
              </a:ext>
            </a:extLst>
          </p:cNvPr>
          <p:cNvSpPr/>
          <p:nvPr/>
        </p:nvSpPr>
        <p:spPr bwMode="auto">
          <a:xfrm>
            <a:off x="462991" y="5283939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26DE3BA-76CB-D804-27D3-E44EEFE51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46" y="136410"/>
            <a:ext cx="2551451" cy="1048655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B53BD0F5-83E5-4358-7E4C-2EA48E287F24}"/>
              </a:ext>
            </a:extLst>
          </p:cNvPr>
          <p:cNvSpPr/>
          <p:nvPr/>
        </p:nvSpPr>
        <p:spPr>
          <a:xfrm>
            <a:off x="5802966" y="3748046"/>
            <a:ext cx="3439772" cy="2205352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300"/>
              </a:spcBef>
            </a:pPr>
            <a:r>
              <a:rPr lang="en-US" u="sng" dirty="0">
                <a:solidFill>
                  <a:srgbClr val="990033"/>
                </a:solidFill>
                <a:latin typeface="Times New Roman"/>
                <a:cs typeface="Times New Roman"/>
              </a:rPr>
              <a:t>In a typical OO class:</a:t>
            </a:r>
            <a:endParaRPr lang="en-US" sz="1600" u="sng" dirty="0">
              <a:solidFill>
                <a:srgbClr val="990033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990033"/>
                </a:solidFill>
                <a:latin typeface="Times New Roman"/>
                <a:cs typeface="Times New Roman"/>
              </a:rPr>
              <a:t>Most of the class methods are</a:t>
            </a:r>
            <a:br>
              <a:rPr lang="en-US" sz="1600" dirty="0">
                <a:solidFill>
                  <a:srgbClr val="990033"/>
                </a:solidFill>
                <a:latin typeface="Times New Roman"/>
                <a:cs typeface="Times New Roman"/>
              </a:rPr>
            </a:br>
            <a:r>
              <a:rPr lang="en-US" sz="1600" i="1" dirty="0">
                <a:solidFill>
                  <a:srgbClr val="990033"/>
                </a:solidFill>
                <a:latin typeface="Times New Roman"/>
                <a:cs typeface="Times New Roman"/>
              </a:rPr>
              <a:t>not static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990033"/>
                </a:solidFill>
                <a:latin typeface="Times New Roman"/>
                <a:cs typeface="Times New Roman"/>
              </a:rPr>
              <a:t>Non-static methods are called “methods”.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990033"/>
                </a:solidFill>
                <a:latin typeface="Times New Roman"/>
                <a:cs typeface="Times New Roman"/>
              </a:rPr>
              <a:t>In OOP, </a:t>
            </a:r>
            <a:r>
              <a:rPr lang="en-US" sz="1600" i="1" dirty="0">
                <a:solidFill>
                  <a:srgbClr val="990033"/>
                </a:solidFill>
                <a:latin typeface="Times New Roman"/>
                <a:cs typeface="Times New Roman"/>
              </a:rPr>
              <a:t>not-static is the default</a:t>
            </a:r>
            <a:r>
              <a:rPr lang="en-US" sz="1600" dirty="0">
                <a:solidFill>
                  <a:srgbClr val="990033"/>
                </a:solidFill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427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A5EE1-F205-C301-3E03-2AD0072F9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662213BB-2435-4BC8-31EE-C5455B637F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kumimoji="0"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BBF5A9-641D-42EE-C9E4-9AEB1579284C}"/>
              </a:ext>
            </a:extLst>
          </p:cNvPr>
          <p:cNvSpPr txBox="1">
            <a:spLocks/>
          </p:cNvSpPr>
          <p:nvPr/>
        </p:nvSpPr>
        <p:spPr bwMode="auto">
          <a:xfrm>
            <a:off x="5754351" y="1181754"/>
            <a:ext cx="2599058" cy="799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400" i="1" kern="0" dirty="0">
                <a:solidFill>
                  <a:srgbClr val="990033"/>
                </a:solidFill>
                <a:latin typeface="Times New Roman" charset="0"/>
                <a:ea typeface="Times New Roman" charset="0"/>
                <a:cs typeface="Times New Roman" charset="0"/>
              </a:rPr>
              <a:t>Methods operate on objects</a:t>
            </a:r>
            <a:r>
              <a:rPr lang="en-US" sz="2400" kern="0" dirty="0">
                <a:solidFill>
                  <a:srgbClr val="990033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kern="0" dirty="0">
              <a:solidFill>
                <a:srgbClr val="99003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1C6229-D50D-54BA-3AD0-33D77FDC7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bank account.</a:t>
            </a:r>
          </a:p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>
                <a:latin typeface="Consolas"/>
                <a:cs typeface="Consolas"/>
              </a:rPr>
              <a:t>B</a:t>
            </a:r>
            <a:r>
              <a:rPr lang="en-US" sz="1100" b="1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to this bank account.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this bank account.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this bank account to the other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id of this bank account.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this bank account.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this bank account.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this bank account (id, owner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, balance), as a string.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9478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7AD4B-AE1B-D9C4-403C-F3DA1EFD6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D44ACA2-CFB1-0CAD-4D98-AFC35E492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</a:t>
            </a:r>
            <a:r>
              <a:rPr lang="en-US" sz="1100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bank account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4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(an object)</a:t>
            </a:r>
            <a:endParaRPr lang="en-US" sz="1100" b="1" dirty="0">
              <a:solidFill>
                <a:srgbClr val="9900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>
                <a:latin typeface="Consolas"/>
                <a:cs typeface="Consolas"/>
              </a:rPr>
              <a:t>B</a:t>
            </a:r>
            <a:r>
              <a:rPr lang="en-US" sz="1100" b="1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</a:t>
            </a:r>
            <a:r>
              <a:rPr lang="en-US" sz="1100" b="1" dirty="0">
                <a:solidFill>
                  <a:srgbClr val="990033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 bank account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</a:t>
            </a:r>
            <a:r>
              <a:rPr lang="en-US" sz="1100" b="1" dirty="0">
                <a:solidFill>
                  <a:srgbClr val="990033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 bank account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</a:t>
            </a:r>
            <a:r>
              <a:rPr lang="en-US" sz="1100" b="1" dirty="0">
                <a:solidFill>
                  <a:srgbClr val="990033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 bank account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to the other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</a:t>
            </a:r>
            <a:r>
              <a:rPr lang="en-US" sz="1100" b="1" dirty="0">
                <a:solidFill>
                  <a:srgbClr val="990033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 bank account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</a:t>
            </a:r>
            <a:r>
              <a:rPr lang="en-US" sz="1100" b="1" dirty="0">
                <a:solidFill>
                  <a:srgbClr val="990033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 bank account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</a:t>
            </a:r>
            <a:r>
              <a:rPr lang="en-US" sz="1100" b="1" dirty="0">
                <a:solidFill>
                  <a:srgbClr val="990033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 bank account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</a:t>
            </a:r>
            <a:r>
              <a:rPr lang="en-US" sz="1100" b="1" dirty="0">
                <a:solidFill>
                  <a:srgbClr val="990033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 bank account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(id, owner, balance), as a string.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C0ACC63C-7297-659F-3268-F42A5EEAA0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kumimoji="0"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EE97607-DC5A-4358-424C-B22FF1CE27E0}"/>
              </a:ext>
            </a:extLst>
          </p:cNvPr>
          <p:cNvSpPr txBox="1">
            <a:spLocks/>
          </p:cNvSpPr>
          <p:nvPr/>
        </p:nvSpPr>
        <p:spPr bwMode="auto">
          <a:xfrm>
            <a:off x="5754351" y="1181754"/>
            <a:ext cx="2599058" cy="799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400" i="1" kern="0" dirty="0">
                <a:solidFill>
                  <a:srgbClr val="990033"/>
                </a:solidFill>
                <a:latin typeface="Times New Roman" charset="0"/>
                <a:ea typeface="Times New Roman" charset="0"/>
                <a:cs typeface="Times New Roman" charset="0"/>
              </a:rPr>
              <a:t>Methods operate on objects</a:t>
            </a:r>
            <a:r>
              <a:rPr lang="en-US" sz="2400" kern="0" dirty="0">
                <a:solidFill>
                  <a:srgbClr val="990033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kern="0" dirty="0">
              <a:solidFill>
                <a:srgbClr val="990033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33F3E9-166A-5600-05EB-4F472342C1CB}"/>
              </a:ext>
            </a:extLst>
          </p:cNvPr>
          <p:cNvSpPr/>
          <p:nvPr/>
        </p:nvSpPr>
        <p:spPr bwMode="auto">
          <a:xfrm>
            <a:off x="734836" y="2396358"/>
            <a:ext cx="4673505" cy="3750765"/>
          </a:xfrm>
          <a:prstGeom prst="roundRect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23D92E1-9C60-7B1F-7C5A-05405DCBAD36}"/>
              </a:ext>
            </a:extLst>
          </p:cNvPr>
          <p:cNvGrpSpPr/>
          <p:nvPr/>
        </p:nvGrpSpPr>
        <p:grpSpPr>
          <a:xfrm>
            <a:off x="413671" y="2253534"/>
            <a:ext cx="8655183" cy="3550674"/>
            <a:chOff x="413671" y="2253534"/>
            <a:chExt cx="8655183" cy="3550674"/>
          </a:xfrm>
        </p:grpSpPr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6EC22FD3-FA8F-17A8-4E26-634B0CAD1548}"/>
                </a:ext>
              </a:extLst>
            </p:cNvPr>
            <p:cNvSpPr/>
            <p:nvPr/>
          </p:nvSpPr>
          <p:spPr>
            <a:xfrm>
              <a:off x="5820821" y="2253534"/>
              <a:ext cx="3248033" cy="799447"/>
            </a:xfrm>
            <a:prstGeom prst="wedgeRoundRectCallout">
              <a:avLst>
                <a:gd name="adj1" fmla="val -24186"/>
                <a:gd name="adj2" fmla="val 48938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rIns="0" rtlCol="0" anchor="t" anchorCtr="0"/>
            <a:lstStyle/>
            <a:p>
              <a:pPr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For example, consider the 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toString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() method</a:t>
              </a:r>
              <a:endParaRPr lang="en-US" sz="1600" dirty="0">
                <a:solidFill>
                  <a:srgbClr val="000000"/>
                </a:solidFill>
                <a:latin typeface="Monaco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B6E8B042-B47B-2DC6-F9EC-6E4CA8863E06}"/>
                </a:ext>
              </a:extLst>
            </p:cNvPr>
            <p:cNvSpPr/>
            <p:nvPr/>
          </p:nvSpPr>
          <p:spPr bwMode="auto">
            <a:xfrm>
              <a:off x="413671" y="5469672"/>
              <a:ext cx="506719" cy="334536"/>
            </a:xfrm>
            <a:prstGeom prst="rightArrow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928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B444C-064B-7662-48C2-48E3D855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C9D0B3-092A-285A-0BC0-0E4EC14D5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bank account.</a:t>
            </a:r>
          </a:p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>
                <a:latin typeface="Consolas"/>
                <a:cs typeface="Consolas"/>
              </a:rPr>
              <a:t>B</a:t>
            </a:r>
            <a:r>
              <a:rPr lang="en-US" sz="1100" b="1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to this bank account.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this bank account.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this bank account to the other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id of this bank account.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this bank account.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this bank account.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1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bank account (id, owner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, balance), as a string.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8D87442-5F37-FD76-79A0-D9CB6ADC4C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kumimoji="0"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C06DA6-5891-F26F-092F-57706FB5BC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178" y="4638907"/>
            <a:ext cx="4412132" cy="166153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400"/>
              </a:spcBef>
            </a:pPr>
            <a:r>
              <a:rPr lang="en-US" sz="1100" dirty="0">
                <a:solidFill>
                  <a:srgbClr val="006F40"/>
                </a:solidFill>
                <a:latin typeface="Consolas"/>
                <a:ea typeface="Consolas"/>
                <a:cs typeface="Consolas"/>
              </a:rPr>
              <a:t>// Client code</a:t>
            </a:r>
          </a:p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 aliceAcc = new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("Alice", 1000);</a:t>
            </a:r>
          </a:p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 bobAcc = new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("Bob");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</a:t>
            </a:r>
            <a:r>
              <a:rPr lang="en-US" sz="1100" i="1" dirty="0">
                <a:latin typeface="Consolas"/>
                <a:ea typeface="Consolas"/>
                <a:cs typeface="Consolas"/>
              </a:rPr>
              <a:t>out</a:t>
            </a:r>
            <a:r>
              <a:rPr lang="en-US" sz="1100" dirty="0">
                <a:latin typeface="Consolas"/>
                <a:ea typeface="Consolas"/>
                <a:cs typeface="Consolas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aliceAcc</a:t>
            </a:r>
            <a:r>
              <a:rPr lang="en-US" sz="1100" dirty="0">
                <a:latin typeface="Consolas"/>
                <a:ea typeface="Consolas"/>
                <a:cs typeface="Consolas"/>
              </a:rPr>
              <a:t>.toString()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</a:t>
            </a:r>
            <a:r>
              <a:rPr lang="en-US" sz="1100" i="1" dirty="0">
                <a:latin typeface="Consolas"/>
                <a:ea typeface="Consolas"/>
                <a:cs typeface="Consolas"/>
              </a:rPr>
              <a:t>out</a:t>
            </a:r>
            <a:r>
              <a:rPr lang="en-US" sz="1100" dirty="0">
                <a:latin typeface="Consolas"/>
                <a:ea typeface="Consolas"/>
                <a:cs typeface="Consolas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bobAcc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same as </a:t>
            </a:r>
            <a:r>
              <a:rPr lang="en-US" sz="1100" dirty="0">
                <a:solidFill>
                  <a:srgbClr val="006138"/>
                </a:solidFill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bobAcc.toString()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D5225A-3736-431A-BBA1-797CCDBD9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3625" y="5622239"/>
            <a:ext cx="1219565" cy="89943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144000" anchor="t" anchorCtr="0"/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Output:</a:t>
            </a:r>
            <a:endParaRPr lang="en-US" sz="1100" b="1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 Alice 1000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2 Bob 0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3CC2E574-0D57-AAA0-0DF7-10E7F1032E5F}"/>
              </a:ext>
            </a:extLst>
          </p:cNvPr>
          <p:cNvSpPr/>
          <p:nvPr/>
        </p:nvSpPr>
        <p:spPr bwMode="auto">
          <a:xfrm>
            <a:off x="413671" y="5469672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3F85F121-DC0A-EFA9-7C27-E614F0D18D4C}"/>
              </a:ext>
            </a:extLst>
          </p:cNvPr>
          <p:cNvSpPr/>
          <p:nvPr/>
        </p:nvSpPr>
        <p:spPr>
          <a:xfrm>
            <a:off x="5628338" y="628645"/>
            <a:ext cx="3248033" cy="4099473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3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The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 method</a:t>
            </a:r>
            <a:endParaRPr lang="en-US" sz="1600" u="sng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Supplies the object’s data,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as a string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A common method, essential for debugging and display purposes.</a:t>
            </a:r>
            <a:endParaRPr lang="en-US" sz="1600" dirty="0">
              <a:solidFill>
                <a:srgbClr val="000000"/>
              </a:solidFill>
              <a:latin typeface="Monaco" pitchFamily="2" charset="77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706AFE-E3D5-CC06-F2E1-CB404D4AC6F5}"/>
              </a:ext>
            </a:extLst>
          </p:cNvPr>
          <p:cNvGrpSpPr/>
          <p:nvPr/>
        </p:nvGrpSpPr>
        <p:grpSpPr>
          <a:xfrm>
            <a:off x="5728138" y="3531127"/>
            <a:ext cx="3623467" cy="2144459"/>
            <a:chOff x="5728138" y="3531127"/>
            <a:chExt cx="3623467" cy="2144459"/>
          </a:xfrm>
        </p:grpSpPr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F02555EF-0D45-A881-5909-E842BE1E61DD}"/>
                </a:ext>
              </a:extLst>
            </p:cNvPr>
            <p:cNvSpPr/>
            <p:nvPr/>
          </p:nvSpPr>
          <p:spPr>
            <a:xfrm>
              <a:off x="5804655" y="3531127"/>
              <a:ext cx="3546950" cy="1057642"/>
            </a:xfrm>
            <a:prstGeom prst="wedgeRoundRectCallout">
              <a:avLst>
                <a:gd name="adj1" fmla="val -46140"/>
                <a:gd name="adj2" fmla="val -17893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rIns="0" bIns="0" rtlCol="0" anchor="t" anchorCtr="0"/>
            <a:lstStyle/>
            <a:p>
              <a:pPr>
                <a:spcBef>
                  <a:spcPts val="600"/>
                </a:spcBef>
              </a:pPr>
              <a:r>
                <a:rPr lang="en-US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Applying a method to an object:</a:t>
              </a:r>
            </a:p>
            <a:p>
              <a:pPr>
                <a:spcBef>
                  <a:spcPts val="600"/>
                </a:spcBef>
              </a:pP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objectVariable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methodName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(</a:t>
              </a: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arguments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)</a:t>
              </a:r>
              <a:endPara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600"/>
                </a:spcBef>
              </a:pPr>
              <a:endParaRPr lang="en-US" sz="1200" u="sng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AutoShape 8">
              <a:extLst>
                <a:ext uri="{FF2B5EF4-FFF2-40B4-BE49-F238E27FC236}">
                  <a16:creationId xmlns:a16="http://schemas.microsoft.com/office/drawing/2014/main" id="{624C5692-A93D-89B3-E6B6-BB2C2CDB88E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728138" y="4288221"/>
              <a:ext cx="1061545" cy="1387365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519962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DAA6C-E018-5BBA-6B58-A297CB352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03B8D37-EE65-7CD4-6C62-DA7F05CD7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41" y="710878"/>
            <a:ext cx="5037097" cy="551847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</a:t>
            </a:r>
            <a:r>
              <a:rPr lang="en-US" sz="110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BankAccount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Constructs a new bank account with the given owner and balance.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account id is a running integer, generated automatically.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Calls a helper function to generate an id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balance;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</a:t>
            </a:r>
            <a:r>
              <a:rPr lang="en-US" sz="1100" b="1" dirty="0">
                <a:solidFill>
                  <a:srgbClr val="C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bank account (id, owner, balance), as a string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String toString() {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latin typeface="Consolas"/>
                <a:ea typeface="Monaco"/>
                <a:cs typeface="Consolas"/>
              </a:rPr>
              <a:t>return </a:t>
            </a:r>
            <a:r>
              <a:rPr lang="en-US" sz="1100" b="1" dirty="0">
                <a:solidFill>
                  <a:srgbClr val="990033"/>
                </a:solidFill>
                <a:latin typeface="Consolas"/>
                <a:ea typeface="Monaco"/>
                <a:cs typeface="Consolas"/>
              </a:rPr>
              <a:t>this</a:t>
            </a:r>
            <a:r>
              <a:rPr lang="en-US" sz="1100" dirty="0">
                <a:latin typeface="Consolas"/>
                <a:ea typeface="Monaco"/>
                <a:cs typeface="Consolas"/>
              </a:rPr>
              <a:t>.id + " " + </a:t>
            </a:r>
            <a:r>
              <a:rPr lang="en-US" sz="1100" b="1" dirty="0">
                <a:solidFill>
                  <a:srgbClr val="990033"/>
                </a:solidFill>
                <a:latin typeface="Consolas"/>
                <a:ea typeface="Monaco"/>
                <a:cs typeface="Consolas"/>
              </a:rPr>
              <a:t>this</a:t>
            </a:r>
            <a:r>
              <a:rPr lang="en-US" sz="1100" dirty="0">
                <a:latin typeface="Consolas"/>
                <a:ea typeface="Monaco"/>
                <a:cs typeface="Consolas"/>
              </a:rPr>
              <a:t>.owner + " " + </a:t>
            </a:r>
            <a:r>
              <a:rPr lang="en-US" sz="1100" b="1" dirty="0">
                <a:solidFill>
                  <a:srgbClr val="990033"/>
                </a:solidFill>
                <a:latin typeface="Consolas"/>
                <a:ea typeface="Monaco"/>
                <a:cs typeface="Consolas"/>
              </a:rPr>
              <a:t>this</a:t>
            </a:r>
            <a:r>
              <a:rPr lang="en-US" sz="1100" dirty="0">
                <a:latin typeface="Consolas"/>
                <a:ea typeface="Monaco"/>
                <a:cs typeface="Consolas"/>
              </a:rPr>
              <a:t>.balance;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68F25DC-011A-7869-B729-242F5CF9E7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kumimoji="0"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E98B0E-45FE-BB0A-E290-762036478D7A}"/>
              </a:ext>
            </a:extLst>
          </p:cNvPr>
          <p:cNvSpPr txBox="1"/>
          <p:nvPr/>
        </p:nvSpPr>
        <p:spPr>
          <a:xfrm>
            <a:off x="-1108938" y="24356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1B7FD4B-E560-42EB-D18B-A2D1E0B0EBC2}"/>
              </a:ext>
            </a:extLst>
          </p:cNvPr>
          <p:cNvSpPr/>
          <p:nvPr/>
        </p:nvSpPr>
        <p:spPr bwMode="auto">
          <a:xfrm>
            <a:off x="485860" y="4029756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85B67C-B43D-F40C-1DBC-23A40C3E30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178" y="4638907"/>
            <a:ext cx="4412132" cy="166153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400"/>
              </a:spcBef>
            </a:pPr>
            <a:r>
              <a:rPr lang="en-US" sz="1100" dirty="0">
                <a:solidFill>
                  <a:srgbClr val="006F40"/>
                </a:solidFill>
                <a:latin typeface="Consolas"/>
                <a:ea typeface="Consolas"/>
                <a:cs typeface="Consolas"/>
              </a:rPr>
              <a:t>// Client code</a:t>
            </a:r>
          </a:p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 aliceAcc = new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("Alice", 1000);</a:t>
            </a:r>
          </a:p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 bobAcc = new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("Bob");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</a:t>
            </a:r>
            <a:r>
              <a:rPr lang="en-US" sz="1100" i="1" dirty="0">
                <a:latin typeface="Consolas"/>
                <a:ea typeface="Consolas"/>
                <a:cs typeface="Consolas"/>
              </a:rPr>
              <a:t>out</a:t>
            </a:r>
            <a:r>
              <a:rPr lang="en-US" sz="1100" dirty="0">
                <a:latin typeface="Consolas"/>
                <a:ea typeface="Consolas"/>
                <a:cs typeface="Consolas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aliceAcc</a:t>
            </a:r>
            <a:r>
              <a:rPr lang="en-US" sz="1100" dirty="0">
                <a:latin typeface="Consolas"/>
                <a:ea typeface="Consolas"/>
                <a:cs typeface="Consolas"/>
              </a:rPr>
              <a:t>.toString()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</a:t>
            </a:r>
            <a:r>
              <a:rPr lang="en-US" sz="1100" i="1" dirty="0">
                <a:latin typeface="Consolas"/>
                <a:ea typeface="Consolas"/>
                <a:cs typeface="Consolas"/>
              </a:rPr>
              <a:t>out</a:t>
            </a:r>
            <a:r>
              <a:rPr lang="en-US" sz="1100" dirty="0">
                <a:latin typeface="Consolas"/>
                <a:ea typeface="Consolas"/>
                <a:cs typeface="Consolas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bobAcc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same as </a:t>
            </a:r>
            <a:r>
              <a:rPr lang="en-US" sz="1100" dirty="0">
                <a:solidFill>
                  <a:srgbClr val="006138"/>
                </a:solidFill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bobAcc.toString()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DF8843-9063-3AFA-1D25-8B52F36ECD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3625" y="5622239"/>
            <a:ext cx="1219565" cy="89943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144000" anchor="t" anchorCtr="0"/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Output:</a:t>
            </a:r>
            <a:endParaRPr lang="en-US" sz="1100" b="1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 Alice 1000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2 Bob 0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94E7E4B-9327-E56B-D4CF-9866047C9E0B}"/>
              </a:ext>
            </a:extLst>
          </p:cNvPr>
          <p:cNvSpPr/>
          <p:nvPr/>
        </p:nvSpPr>
        <p:spPr>
          <a:xfrm>
            <a:off x="5628338" y="628645"/>
            <a:ext cx="3248033" cy="4099473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3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The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 method</a:t>
            </a:r>
            <a:endParaRPr lang="en-US" sz="1600" u="sng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Supplies the object’s data,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as a string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A common method, essential for debugging and display purposes.</a:t>
            </a:r>
            <a:endParaRPr lang="en-US" sz="1600" dirty="0">
              <a:solidFill>
                <a:srgbClr val="000000"/>
              </a:solidFill>
              <a:latin typeface="Monaco" pitchFamily="2" charset="77"/>
              <a:cs typeface="Arial" panose="020B0604020202020204" pitchFamily="34" charset="0"/>
            </a:endParaRPr>
          </a:p>
        </p:txBody>
      </p:sp>
      <p:pic>
        <p:nvPicPr>
          <p:cNvPr id="8" name="Picture 6" descr="Open box - Free shipping and delivery icons">
            <a:extLst>
              <a:ext uri="{FF2B5EF4-FFF2-40B4-BE49-F238E27FC236}">
                <a16:creationId xmlns:a16="http://schemas.microsoft.com/office/drawing/2014/main" id="{ECB6DB02-793C-A5AB-767B-94CEE9D8A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205" y="1357706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398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96658-75EE-BEA2-4950-FF9AF560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274539-E360-034A-0713-9659B4B5A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41" y="710878"/>
            <a:ext cx="5037097" cy="551847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</a:t>
            </a:r>
            <a:r>
              <a:rPr lang="en-US" sz="110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BankAccount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Constructs a new bank account with the given owner and balance.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account id is a running integer, generated automatically.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Calls a helper function to generate an id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balance;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</a:t>
            </a:r>
            <a:r>
              <a:rPr lang="en-US" sz="1100" b="1" dirty="0">
                <a:solidFill>
                  <a:srgbClr val="C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bank account (id, owner, balance), as a string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String toString() {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latin typeface="Consolas"/>
                <a:ea typeface="Monaco"/>
                <a:cs typeface="Consolas"/>
              </a:rPr>
              <a:t>return </a:t>
            </a:r>
            <a:r>
              <a:rPr lang="en-US" sz="1100" b="1" dirty="0">
                <a:solidFill>
                  <a:srgbClr val="990033"/>
                </a:solidFill>
                <a:latin typeface="Consolas"/>
                <a:ea typeface="Monaco"/>
                <a:cs typeface="Consolas"/>
              </a:rPr>
              <a:t>this</a:t>
            </a:r>
            <a:r>
              <a:rPr lang="en-US" sz="1100" dirty="0">
                <a:latin typeface="Consolas"/>
                <a:ea typeface="Monaco"/>
                <a:cs typeface="Consolas"/>
              </a:rPr>
              <a:t>.id + " " + </a:t>
            </a:r>
            <a:r>
              <a:rPr lang="en-US" sz="1100" b="1" dirty="0">
                <a:solidFill>
                  <a:srgbClr val="990033"/>
                </a:solidFill>
                <a:latin typeface="Consolas"/>
                <a:ea typeface="Monaco"/>
                <a:cs typeface="Consolas"/>
              </a:rPr>
              <a:t>this</a:t>
            </a:r>
            <a:r>
              <a:rPr lang="en-US" sz="1100" dirty="0">
                <a:latin typeface="Consolas"/>
                <a:ea typeface="Monaco"/>
                <a:cs typeface="Consolas"/>
              </a:rPr>
              <a:t>.owner + " " + </a:t>
            </a:r>
            <a:r>
              <a:rPr lang="en-US" sz="1100" b="1" dirty="0">
                <a:solidFill>
                  <a:srgbClr val="990033"/>
                </a:solidFill>
                <a:latin typeface="Consolas"/>
                <a:ea typeface="Monaco"/>
                <a:cs typeface="Consolas"/>
              </a:rPr>
              <a:t>this</a:t>
            </a:r>
            <a:r>
              <a:rPr lang="en-US" sz="1100" dirty="0">
                <a:latin typeface="Consolas"/>
                <a:ea typeface="Monaco"/>
                <a:cs typeface="Consolas"/>
              </a:rPr>
              <a:t>.balance;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9E6D548D-8157-E70B-3ED7-058DFA29B7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dirty="0"/>
              <a:t> object </a:t>
            </a:r>
            <a:r>
              <a:rPr lang="en-US" sz="1600" dirty="0"/>
              <a:t>(revisited)</a:t>
            </a:r>
            <a:endParaRPr kumimoji="0"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FD2B5-B473-DC59-D4A5-AC1DC7833A7D}"/>
              </a:ext>
            </a:extLst>
          </p:cNvPr>
          <p:cNvSpPr txBox="1"/>
          <p:nvPr/>
        </p:nvSpPr>
        <p:spPr>
          <a:xfrm>
            <a:off x="-1108938" y="24356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ED52147-6D43-FACA-A9F5-90A1C5B73336}"/>
              </a:ext>
            </a:extLst>
          </p:cNvPr>
          <p:cNvSpPr/>
          <p:nvPr/>
        </p:nvSpPr>
        <p:spPr>
          <a:xfrm>
            <a:off x="5628338" y="628645"/>
            <a:ext cx="3515662" cy="4099473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1200"/>
              </a:spcBef>
            </a:pPr>
            <a:r>
              <a:rPr lang="en-US" sz="1600" dirty="0">
                <a:solidFill>
                  <a:srgbClr val="990033"/>
                </a:solidFill>
                <a:latin typeface="Times New Roman"/>
                <a:cs typeface="Times New Roman"/>
              </a:rPr>
              <a:t>Inside the class, methods operate</a:t>
            </a:r>
            <a:br>
              <a:rPr lang="en-US" sz="1600" dirty="0">
                <a:solidFill>
                  <a:srgbClr val="990033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990033"/>
                </a:solidFill>
                <a:latin typeface="Times New Roman"/>
                <a:cs typeface="Times New Roman"/>
              </a:rPr>
              <a:t>on the current object (</a:t>
            </a:r>
            <a:r>
              <a:rPr lang="en-US" sz="1200" dirty="0">
                <a:solidFill>
                  <a:srgbClr val="9900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990033"/>
                </a:solidFill>
                <a:latin typeface="Times New Roman"/>
                <a:cs typeface="Times New Roman"/>
              </a:rPr>
              <a:t>)</a:t>
            </a:r>
          </a:p>
          <a:p>
            <a:pPr>
              <a:spcBef>
                <a:spcPts val="120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=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the object on which the   </a:t>
            </a:r>
            <a:b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            method was called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In the client code below: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first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method call: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refers to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aliceAcc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;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second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method call: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refers to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bobAcc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83D01CC-EAD2-73F3-E6C8-A505507261AB}"/>
              </a:ext>
            </a:extLst>
          </p:cNvPr>
          <p:cNvSpPr/>
          <p:nvPr/>
        </p:nvSpPr>
        <p:spPr bwMode="auto">
          <a:xfrm>
            <a:off x="485860" y="4029756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353075-4341-C079-CA60-BC3F5B92E8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178" y="4638907"/>
            <a:ext cx="4412132" cy="166153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400"/>
              </a:spcBef>
            </a:pPr>
            <a:r>
              <a:rPr lang="en-US" sz="1100" dirty="0">
                <a:solidFill>
                  <a:srgbClr val="006F40"/>
                </a:solidFill>
                <a:latin typeface="Consolas"/>
                <a:ea typeface="Consolas"/>
                <a:cs typeface="Consolas"/>
              </a:rPr>
              <a:t>// Client code</a:t>
            </a:r>
          </a:p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 aliceAcc = new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("Alice", 1000);</a:t>
            </a:r>
          </a:p>
          <a:p>
            <a:pPr>
              <a:spcBef>
                <a:spcPts val="600"/>
              </a:spcBef>
            </a:pP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 bobAcc = new </a:t>
            </a:r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("Bob");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</a:t>
            </a:r>
            <a:r>
              <a:rPr lang="en-US" sz="1100" i="1" dirty="0">
                <a:latin typeface="Consolas"/>
                <a:ea typeface="Consolas"/>
                <a:cs typeface="Consolas"/>
              </a:rPr>
              <a:t>out</a:t>
            </a:r>
            <a:r>
              <a:rPr lang="en-US" sz="1100" dirty="0">
                <a:latin typeface="Consolas"/>
                <a:ea typeface="Consolas"/>
                <a:cs typeface="Consolas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aliceAcc</a:t>
            </a:r>
            <a:r>
              <a:rPr lang="en-US" sz="1100" dirty="0">
                <a:latin typeface="Consolas"/>
                <a:ea typeface="Consolas"/>
                <a:cs typeface="Consolas"/>
              </a:rPr>
              <a:t>.toString()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</a:t>
            </a:r>
            <a:r>
              <a:rPr lang="en-US" sz="1100" i="1" dirty="0">
                <a:latin typeface="Consolas"/>
                <a:ea typeface="Consolas"/>
                <a:cs typeface="Consolas"/>
              </a:rPr>
              <a:t>out</a:t>
            </a:r>
            <a:r>
              <a:rPr lang="en-US" sz="1100" dirty="0">
                <a:latin typeface="Consolas"/>
                <a:ea typeface="Consolas"/>
                <a:cs typeface="Consolas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bobAcc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same as </a:t>
            </a:r>
            <a:r>
              <a:rPr lang="en-US" sz="1100" dirty="0">
                <a:solidFill>
                  <a:srgbClr val="006138"/>
                </a:solidFill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bobAcc.toString()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11B425-6279-7C55-819A-AB8CACB1A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3625" y="5622239"/>
            <a:ext cx="1219565" cy="89943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144000" anchor="t" anchorCtr="0"/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Output:</a:t>
            </a:r>
            <a:endParaRPr lang="en-US" sz="1100" b="1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 Alice 1000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2 Bob 0</a:t>
            </a:r>
          </a:p>
        </p:txBody>
      </p:sp>
    </p:spTree>
    <p:extLst>
      <p:ext uri="{BB962C8B-B14F-4D97-AF65-F5344CB8AC3E}">
        <p14:creationId xmlns:p14="http://schemas.microsoft.com/office/powerpoint/2010/main" val="1715671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0031A-76C9-E08A-6D40-1C4EFF681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42F0D6A9-4101-1ED9-AEE0-0F75BCC019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API</a:t>
            </a:r>
            <a:endParaRPr kumimoji="0"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58A31-C815-7F93-6159-CA2702709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6"/>
            <a:ext cx="4327701" cy="55114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</a:t>
            </a:r>
            <a:r>
              <a:rPr lang="en-US" sz="1100" dirty="0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, </a:t>
            </a:r>
            <a:r>
              <a:rPr lang="en-US" sz="1100" dirty="0">
                <a:latin typeface="Consolas"/>
                <a:ea typeface="Consolas"/>
                <a:cs typeface="Consolas"/>
              </a:rPr>
              <a:t>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>
                <a:latin typeface="Consolas"/>
                <a:cs typeface="Consolas"/>
              </a:rPr>
              <a:t>B</a:t>
            </a:r>
            <a:r>
              <a:rPr lang="en-US" sz="1100" b="1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from this bank account to the other one.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000">
                <a:latin typeface="Consolas"/>
                <a:ea typeface="Consolas"/>
                <a:cs typeface="Consolas"/>
              </a:rPr>
              <a:t>BankAccount</a:t>
            </a:r>
            <a:r>
              <a:rPr lang="en-US" sz="1000" dirty="0">
                <a:latin typeface="Consolas"/>
                <a:ea typeface="Consolas"/>
                <a:cs typeface="Consolas"/>
              </a:rPr>
              <a:t> other</a:t>
            </a:r>
            <a:r>
              <a:rPr lang="en-US" sz="1000" dirty="0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, </a:t>
            </a:r>
            <a:r>
              <a:rPr lang="en-US" sz="1000" dirty="0">
                <a:latin typeface="Consolas"/>
                <a:ea typeface="Consolas"/>
                <a:cs typeface="Consolas"/>
              </a:rPr>
              <a:t>double sum</a:t>
            </a:r>
            <a:r>
              <a:rPr lang="en-US" sz="1100" dirty="0">
                <a:latin typeface="Consolas"/>
                <a:ea typeface="Consolas"/>
                <a:cs typeface="Consolas"/>
              </a:rPr>
              <a:t>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Sets the balance of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cs typeface="Consolas"/>
              </a:rPr>
              <a:t>setBalance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// More setters, for getting and setting the values other fields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// More </a:t>
            </a:r>
            <a:r>
              <a:rPr lang="en-US" sz="1100" dirty="0">
                <a:solidFill>
                  <a:srgbClr val="006138"/>
                </a:solidFill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bankAccount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methods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52860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FA1DD0F-ACF5-4EF6-91AC-96CE6BC2C4F7}"/>
              </a:ext>
            </a:extLst>
          </p:cNvPr>
          <p:cNvGrpSpPr/>
          <p:nvPr/>
        </p:nvGrpSpPr>
        <p:grpSpPr>
          <a:xfrm>
            <a:off x="774735" y="1082169"/>
            <a:ext cx="7859545" cy="3967048"/>
            <a:chOff x="774735" y="1082169"/>
            <a:chExt cx="7859545" cy="3967048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8C075440-593F-21CE-9239-73139415C38D}"/>
                </a:ext>
              </a:extLst>
            </p:cNvPr>
            <p:cNvSpPr/>
            <p:nvPr/>
          </p:nvSpPr>
          <p:spPr bwMode="auto">
            <a:xfrm>
              <a:off x="774735" y="1082169"/>
              <a:ext cx="2078628" cy="2321198"/>
            </a:xfrm>
            <a:prstGeom prst="roundRect">
              <a:avLst/>
            </a:prstGeom>
            <a:noFill/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" name="Content Placeholder 2">
              <a:extLst>
                <a:ext uri="{FF2B5EF4-FFF2-40B4-BE49-F238E27FC236}">
                  <a16:creationId xmlns:a16="http://schemas.microsoft.com/office/drawing/2014/main" id="{9C15AB0C-B2AA-3517-D39D-279C8FCCCB6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8807" y="4162934"/>
              <a:ext cx="7755473" cy="886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buNone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4572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9144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3716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8288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22860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7432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2004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6576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2400"/>
                </a:spcBef>
              </a:pPr>
              <a:r>
                <a:rPr lang="en-US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Abstraction</a:t>
              </a:r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(Client view):  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H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ow to use </a:t>
              </a:r>
              <a:r>
                <a:rPr lang="en-US" sz="14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BankAccount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objects (previous lecture)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>
                <a:lnSpc>
                  <a:spcPct val="100000"/>
                </a:lnSpc>
                <a:spcBef>
                  <a:spcPts val="2400"/>
                </a:spcBef>
              </a:pPr>
              <a:r>
                <a:rPr lang="en-US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Implementation</a:t>
              </a:r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(Class view):  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How to implement the </a:t>
              </a:r>
              <a:r>
                <a:rPr lang="en-US" sz="1400">
                  <a:solidFill>
                    <a:schemeClr val="tx1"/>
                  </a:solidFill>
                  <a:latin typeface="Consolas"/>
                  <a:cs typeface="Consolas"/>
                </a:rPr>
                <a:t>BankAccount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class (this lecture)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F5347C9-2298-A638-CAA6-1A0440F34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42" y="1602071"/>
            <a:ext cx="1030938" cy="604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C6554-6B1E-A041-4619-F7EE19991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64" t="21186" r="26349" b="17572"/>
          <a:stretch/>
        </p:blipFill>
        <p:spPr>
          <a:xfrm>
            <a:off x="5841917" y="1430927"/>
            <a:ext cx="1600575" cy="13847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8618B2-2DEE-F9AA-77DF-E93B2A5B8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206" y="1312447"/>
            <a:ext cx="1050810" cy="1389292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5BF2876-3B2C-C3B9-E465-72BE1AF0E791}"/>
              </a:ext>
            </a:extLst>
          </p:cNvPr>
          <p:cNvSpPr txBox="1">
            <a:spLocks/>
          </p:cNvSpPr>
          <p:nvPr/>
        </p:nvSpPr>
        <p:spPr bwMode="auto">
          <a:xfrm>
            <a:off x="6148153" y="2950849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Point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CF8449A-6DB6-9F39-35D1-D88883981C8B}"/>
              </a:ext>
            </a:extLst>
          </p:cNvPr>
          <p:cNvSpPr txBox="1">
            <a:spLocks/>
          </p:cNvSpPr>
          <p:nvPr/>
        </p:nvSpPr>
        <p:spPr bwMode="auto">
          <a:xfrm>
            <a:off x="973991" y="2892292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>
                <a:latin typeface="Consolas" charset="0"/>
                <a:ea typeface="Consolas" charset="0"/>
                <a:cs typeface="Consolas" charset="0"/>
              </a:rPr>
              <a:t>BankAccount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381E2AA-A948-418A-4BA9-64F2A0114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3480" y="2951853"/>
            <a:ext cx="1969534" cy="1270000"/>
          </a:xfrm>
        </p:spPr>
        <p:txBody>
          <a:bodyPr>
            <a:noAutofit/>
          </a:bodyPr>
          <a:lstStyle/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Fraction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842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1E722-FE78-AFB7-F8D2-3F22A6C66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C5B4FCB-63EC-6D57-5972-8A72587AA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6"/>
            <a:ext cx="4327701" cy="55114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</a:t>
            </a:r>
            <a:r>
              <a:rPr lang="en-US" sz="1100" dirty="0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, </a:t>
            </a:r>
            <a:r>
              <a:rPr lang="en-US" sz="1100" dirty="0">
                <a:latin typeface="Consolas"/>
                <a:ea typeface="Consolas"/>
                <a:cs typeface="Consolas"/>
              </a:rPr>
              <a:t>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cs typeface="Consolas"/>
              </a:rPr>
              <a:t>B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from this bank account to the other one.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000" dirty="0">
                <a:latin typeface="Consolas"/>
                <a:ea typeface="Consolas"/>
                <a:cs typeface="Consolas"/>
              </a:rPr>
              <a:t>BankAccount other</a:t>
            </a:r>
            <a:r>
              <a:rPr lang="en-US" sz="1000" dirty="0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, </a:t>
            </a:r>
            <a:r>
              <a:rPr lang="en-US" sz="1000" dirty="0">
                <a:latin typeface="Consolas"/>
                <a:ea typeface="Consolas"/>
                <a:cs typeface="Consolas"/>
              </a:rPr>
              <a:t>double sum</a:t>
            </a:r>
            <a:r>
              <a:rPr lang="en-US" sz="1100" dirty="0">
                <a:latin typeface="Consolas"/>
                <a:ea typeface="Consolas"/>
                <a:cs typeface="Consolas"/>
              </a:rPr>
              <a:t>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</a:t>
            </a:r>
            <a:r>
              <a:rPr lang="en-US" sz="1100" b="1" dirty="0">
                <a:solidFill>
                  <a:srgbClr val="990033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Sets the balance of </a:t>
            </a:r>
            <a:r>
              <a:rPr lang="en-US" sz="1100" b="1" dirty="0">
                <a:solidFill>
                  <a:srgbClr val="990033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cs typeface="Consolas"/>
              </a:rPr>
              <a:t>setBalance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// More setters, for getting and setting the values other fields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// More </a:t>
            </a:r>
            <a:r>
              <a:rPr lang="en-US" sz="1100" dirty="0">
                <a:solidFill>
                  <a:srgbClr val="006138"/>
                </a:solidFill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bankAccount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methods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CBFC5D5A-76B2-7AC0-50D3-88D5D2D5D5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Getters and setters</a:t>
            </a:r>
            <a:endParaRPr kumimoji="0" lang="en-US" dirty="0"/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F62CAD0F-610A-DA44-C25F-527ACC0C2AFE}"/>
              </a:ext>
            </a:extLst>
          </p:cNvPr>
          <p:cNvSpPr/>
          <p:nvPr/>
        </p:nvSpPr>
        <p:spPr bwMode="auto">
          <a:xfrm>
            <a:off x="485861" y="3833275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137B3AE6-F685-7E34-0293-2E565B251FC5}"/>
              </a:ext>
            </a:extLst>
          </p:cNvPr>
          <p:cNvSpPr/>
          <p:nvPr/>
        </p:nvSpPr>
        <p:spPr bwMode="auto">
          <a:xfrm>
            <a:off x="485860" y="4315371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9764BA26-A79C-CB7D-8DD6-5DEF984648D3}"/>
              </a:ext>
            </a:extLst>
          </p:cNvPr>
          <p:cNvSpPr/>
          <p:nvPr/>
        </p:nvSpPr>
        <p:spPr>
          <a:xfrm>
            <a:off x="4917688" y="578919"/>
            <a:ext cx="3938610" cy="2447152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3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Getter methods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(AKA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accessors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endParaRPr lang="en-US" sz="12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Used for accessing the data of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the current object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72BA3C2-2EA0-74D9-C2A0-9ADA38A0EAF3}"/>
              </a:ext>
            </a:extLst>
          </p:cNvPr>
          <p:cNvSpPr/>
          <p:nvPr/>
        </p:nvSpPr>
        <p:spPr>
          <a:xfrm>
            <a:off x="4917687" y="1508136"/>
            <a:ext cx="3938611" cy="2447152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3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Setter methods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(AKA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mutators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Used for mutating the data of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the current object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919602-2E14-8F73-31AC-5FADC84D3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1396" y="5097045"/>
            <a:ext cx="4452904" cy="14037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08000" rIns="0" bIns="2628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code: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 aliceAcc = new BankAccount("Alice", 1000);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 bobAcc = new BankAccount("Bob");</a:t>
            </a:r>
            <a:endParaRPr lang="he-IL" sz="1100" dirty="0">
              <a:solidFill>
                <a:schemeClr val="bg1">
                  <a:lumMod val="50000"/>
                </a:schemeClr>
              </a:solidFill>
              <a:latin typeface="Consolas"/>
              <a:ea typeface="Monaco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Monaco"/>
                <a:cs typeface="Consolas"/>
              </a:rPr>
              <a:t>System.out.println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(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aliceAcc</a:t>
            </a:r>
            <a:r>
              <a:rPr lang="en-US" sz="1100" dirty="0">
                <a:latin typeface="Consolas"/>
                <a:ea typeface="Consolas"/>
                <a:cs typeface="Consolas"/>
              </a:rPr>
              <a:t>.getBalance()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  <a:endParaRPr lang="he-IL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bobAcc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.setBalance(10000); </a:t>
            </a:r>
          </a:p>
        </p:txBody>
      </p:sp>
    </p:spTree>
    <p:extLst>
      <p:ext uri="{BB962C8B-B14F-4D97-AF65-F5344CB8AC3E}">
        <p14:creationId xmlns:p14="http://schemas.microsoft.com/office/powerpoint/2010/main" val="27175448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086F9-52B0-5E27-66DF-AC5DD912B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4D83DA6-F823-E55D-1500-EA7C43F18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7" y="710879"/>
            <a:ext cx="4327701" cy="551148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33200" rIns="0" bIns="12240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BankAccount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Constructors typically come here</a:t>
            </a:r>
          </a:p>
          <a:p>
            <a:endParaRPr lang="en-US" sz="1100" dirty="0">
              <a:solidFill>
                <a:srgbClr val="4F76CB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balance of this bank account.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double getBalance() {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return this.balance;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getters, for getting values of other fields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Sets the balance of this bank account to the given balance.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void setBalance(double balance) {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this.balance = balance;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setters, for setting the values other fields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9F5F3DCF-1A39-7A8D-E86E-759BF3C75F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Getter and Setter methods</a:t>
            </a:r>
            <a:endParaRPr kumimoji="0" lang="en-US" dirty="0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8566BEDB-9774-93AE-6FD0-F413528C6CB4}"/>
              </a:ext>
            </a:extLst>
          </p:cNvPr>
          <p:cNvSpPr/>
          <p:nvPr/>
        </p:nvSpPr>
        <p:spPr>
          <a:xfrm>
            <a:off x="4917687" y="1508136"/>
            <a:ext cx="3938611" cy="2447152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3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Setter methods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(AKA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mutators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Used for mutating the data of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the current object</a:t>
            </a: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BC2677C8-1CD3-1EE5-4BC6-C528E40E3475}"/>
              </a:ext>
            </a:extLst>
          </p:cNvPr>
          <p:cNvSpPr/>
          <p:nvPr/>
        </p:nvSpPr>
        <p:spPr bwMode="auto">
          <a:xfrm>
            <a:off x="472358" y="2653827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6FF2F51-41EE-DF68-B9E8-D9D751A6DC80}"/>
              </a:ext>
            </a:extLst>
          </p:cNvPr>
          <p:cNvSpPr/>
          <p:nvPr/>
        </p:nvSpPr>
        <p:spPr bwMode="auto">
          <a:xfrm>
            <a:off x="472358" y="3857031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B85E4E-0B3D-7309-EA78-BA905AF35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1396" y="5097045"/>
            <a:ext cx="4452904" cy="14037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08000" rIns="0" bIns="2628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code: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 aliceAcc = new BankAccount("Alice", 1000);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 bobAcc = new BankAccount("Bob");</a:t>
            </a:r>
            <a:endParaRPr lang="he-IL" sz="1100" dirty="0">
              <a:solidFill>
                <a:schemeClr val="bg1">
                  <a:lumMod val="50000"/>
                </a:schemeClr>
              </a:solidFill>
              <a:latin typeface="Consolas"/>
              <a:ea typeface="Monaco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Monaco"/>
                <a:cs typeface="Consolas"/>
              </a:rPr>
              <a:t>System.out.println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(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aliceAcc</a:t>
            </a:r>
            <a:r>
              <a:rPr lang="en-US" sz="1100" dirty="0">
                <a:latin typeface="Consolas"/>
                <a:ea typeface="Consolas"/>
                <a:cs typeface="Consolas"/>
              </a:rPr>
              <a:t>.getBalance()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  <a:endParaRPr lang="he-IL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bobAcc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.setBalance(10000);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398703B-FE2B-89F0-6F19-6A7F1FA5DB3D}"/>
              </a:ext>
            </a:extLst>
          </p:cNvPr>
          <p:cNvGrpSpPr/>
          <p:nvPr/>
        </p:nvGrpSpPr>
        <p:grpSpPr>
          <a:xfrm>
            <a:off x="4963406" y="2526720"/>
            <a:ext cx="3891372" cy="2459118"/>
            <a:chOff x="4963406" y="2526720"/>
            <a:chExt cx="3891372" cy="2459118"/>
          </a:xfrm>
        </p:grpSpPr>
        <p:sp>
          <p:nvSpPr>
            <p:cNvPr id="3" name="Rounded Rectangular Callout 2">
              <a:extLst>
                <a:ext uri="{FF2B5EF4-FFF2-40B4-BE49-F238E27FC236}">
                  <a16:creationId xmlns:a16="http://schemas.microsoft.com/office/drawing/2014/main" id="{3827EE64-AB30-78E5-F71E-4ED188055C02}"/>
                </a:ext>
              </a:extLst>
            </p:cNvPr>
            <p:cNvSpPr/>
            <p:nvPr/>
          </p:nvSpPr>
          <p:spPr>
            <a:xfrm>
              <a:off x="4963406" y="2526720"/>
              <a:ext cx="3590607" cy="1749463"/>
            </a:xfrm>
            <a:prstGeom prst="wedgeRoundRectCallout">
              <a:avLst>
                <a:gd name="adj1" fmla="val -24186"/>
                <a:gd name="adj2" fmla="val 48938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rIns="0" rtlCol="0" anchor="t" anchorCtr="0"/>
            <a:lstStyle/>
            <a:p>
              <a:pPr>
                <a:spcBef>
                  <a:spcPts val="300"/>
                </a:spcBef>
              </a:pPr>
              <a:r>
                <a:rPr lang="en-US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Access issues / safety</a:t>
              </a:r>
              <a:endParaRPr lang="en-US" sz="14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How much object data do we want</a:t>
              </a:r>
              <a:b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</a:b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to expose (outside the class)?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A design / product decision, based the system’s requirements</a:t>
              </a:r>
            </a:p>
            <a:p>
              <a:pPr>
                <a:spcBef>
                  <a:spcPts val="600"/>
                </a:spcBef>
              </a:pPr>
              <a:endPara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C8F1A519-A4F5-4A87-5123-BC9E3FBD8EF7}"/>
                </a:ext>
              </a:extLst>
            </p:cNvPr>
            <p:cNvSpPr/>
            <p:nvPr/>
          </p:nvSpPr>
          <p:spPr>
            <a:xfrm>
              <a:off x="5007607" y="4156931"/>
              <a:ext cx="3847171" cy="828907"/>
            </a:xfrm>
            <a:prstGeom prst="wedgeRoundRectCallout">
              <a:avLst>
                <a:gd name="adj1" fmla="val -24186"/>
                <a:gd name="adj2" fmla="val 48938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rIns="0" rtlCol="0" anchor="t" anchorCtr="0"/>
            <a:lstStyle/>
            <a:p>
              <a:pPr>
                <a:spcBef>
                  <a:spcPts val="300"/>
                </a:spcBef>
              </a:pPr>
              <a:r>
                <a:rPr lang="en-US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How to design an unsafe class?</a:t>
              </a:r>
              <a:endParaRPr lang="en-US" sz="14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Next.</a:t>
              </a:r>
            </a:p>
            <a:p>
              <a:pPr>
                <a:spcBef>
                  <a:spcPts val="600"/>
                </a:spcBef>
              </a:pPr>
              <a:endPara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5AB8BA20-9FA4-4DA8-02BC-C1887777BF70}"/>
              </a:ext>
            </a:extLst>
          </p:cNvPr>
          <p:cNvSpPr/>
          <p:nvPr/>
        </p:nvSpPr>
        <p:spPr>
          <a:xfrm>
            <a:off x="4917688" y="578919"/>
            <a:ext cx="3938610" cy="2447152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3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Getter methods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(AKA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accessors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endParaRPr lang="en-US" sz="12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Used for accessing the data of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the current object</a:t>
            </a:r>
          </a:p>
        </p:txBody>
      </p:sp>
      <p:pic>
        <p:nvPicPr>
          <p:cNvPr id="1028" name="Picture 4" descr="Open box icon Royalty Free Vector Image - VectorStock">
            <a:extLst>
              <a:ext uri="{FF2B5EF4-FFF2-40B4-BE49-F238E27FC236}">
                <a16:creationId xmlns:a16="http://schemas.microsoft.com/office/drawing/2014/main" id="{1B802B42-AF7B-1CCB-6BDF-152C0DEE3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336" y="-3277394"/>
            <a:ext cx="45719" cy="4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 box - Free shipping and delivery icons">
            <a:extLst>
              <a:ext uri="{FF2B5EF4-FFF2-40B4-BE49-F238E27FC236}">
                <a16:creationId xmlns:a16="http://schemas.microsoft.com/office/drawing/2014/main" id="{81C0DB41-A787-8E64-34A7-D0D0EF02A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605" y="853209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49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A9EAC-1DB4-D117-E984-218A71059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7D35204D-D948-0B5B-1E7A-104CE8E177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 issues</a:t>
            </a:r>
            <a:endParaRPr kumimoji="0"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DF81D-48E3-2DE3-41B5-DBE468C94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7" y="710880"/>
            <a:ext cx="4896413" cy="347082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33200" rIns="0" bIns="12240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an unsafe  bank account.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UnsafeBankAccount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unsafe bank account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C00000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dirty="0">
                <a:latin typeface="Consolas"/>
                <a:ea typeface="Consolas"/>
                <a:cs typeface="Consolas"/>
              </a:rPr>
              <a:t>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C00000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dirty="0">
                <a:latin typeface="Consolas"/>
                <a:ea typeface="Consolas"/>
                <a:cs typeface="Consolas"/>
              </a:rPr>
              <a:t>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C00000"/>
                </a:solidFill>
                <a:latin typeface="Consolas"/>
                <a:ea typeface="Consolas"/>
                <a:cs typeface="Consolas"/>
              </a:rPr>
              <a:t>pubic</a:t>
            </a:r>
            <a:r>
              <a:rPr lang="en-US" sz="1100" dirty="0">
                <a:latin typeface="Consolas"/>
                <a:ea typeface="Consolas"/>
                <a:cs typeface="Consolas"/>
              </a:rPr>
              <a:t> double balance;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Constructs a new unsafe bank account.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UnsafeBankAccount(String owner, double balance)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balance;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No need for getters and setters, the fields can be accessed directly</a:t>
            </a:r>
            <a:endParaRPr lang="en-US" sz="1100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FE9BDE-AB1F-AAB1-2983-6BB743D6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675" y="3801935"/>
            <a:ext cx="5653674" cy="26528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133200" rIns="0" bIns="122400" anchor="t" anchorCtr="0"/>
          <a:lstStyle/>
          <a:p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This code can appear in any class: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UnsafeBankAccount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200" dirty="0">
                <a:latin typeface="Consolas"/>
                <a:ea typeface="Monaco"/>
                <a:cs typeface="Consolas"/>
              </a:rPr>
              <a:t>UnsafeBankAccount("Bob", 1000);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				</a:t>
            </a:r>
          </a:p>
          <a:p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Gets Bob’s balance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System.out.println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(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</a:t>
            </a:r>
            <a:r>
              <a:rPr lang="en-US" sz="1200" dirty="0">
                <a:latin typeface="Consolas"/>
                <a:ea typeface="Monaco"/>
                <a:cs typeface="Consolas"/>
              </a:rPr>
              <a:t>balance);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Gives Bob a nice present:</a:t>
            </a:r>
          </a:p>
          <a:p>
            <a:r>
              <a:rPr lang="en-US" sz="12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</a:t>
            </a:r>
            <a:r>
              <a:rPr lang="en-US" sz="1200" dirty="0">
                <a:latin typeface="Consolas"/>
                <a:ea typeface="Monaco"/>
                <a:cs typeface="Consolas"/>
              </a:rPr>
              <a:t>balance = 1000000000;</a:t>
            </a:r>
          </a:p>
          <a:p>
            <a:endParaRPr lang="en-US" sz="1200" dirty="0">
              <a:solidFill>
                <a:srgbClr val="7E504F"/>
              </a:solidFill>
              <a:latin typeface="Consolas"/>
              <a:ea typeface="Monaco"/>
              <a:cs typeface="Consolas"/>
            </a:endParaRPr>
          </a:p>
          <a:p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Changes the account owner and ID:</a:t>
            </a:r>
          </a:p>
          <a:p>
            <a:r>
              <a:rPr lang="en-US" sz="12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</a:t>
            </a:r>
            <a:r>
              <a:rPr lang="en-US" sz="1200" dirty="0">
                <a:latin typeface="Consolas"/>
                <a:ea typeface="Monaco"/>
                <a:cs typeface="Consolas"/>
              </a:rPr>
              <a:t>owner = "Zoro";</a:t>
            </a:r>
          </a:p>
          <a:p>
            <a:r>
              <a:rPr lang="en-US" sz="12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</a:t>
            </a:r>
            <a:r>
              <a:rPr lang="en-US" sz="1200" dirty="0">
                <a:latin typeface="Consolas"/>
                <a:ea typeface="Monaco"/>
                <a:cs typeface="Consolas"/>
              </a:rPr>
              <a:t>id = –17;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System.out.println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(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);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2CCFF8-23C3-0DDB-2526-1F26BB400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8428" y="5128351"/>
            <a:ext cx="1795346" cy="92199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144000" anchor="t" anchorCtr="0"/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Output: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1000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–17 Zoro </a:t>
            </a:r>
            <a:r>
              <a:rPr lang="en-US" sz="11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1000000000</a:t>
            </a:r>
            <a:endParaRPr lang="en-US" sz="1100" dirty="0">
              <a:latin typeface="Consolas" panose="020B0609020204030204" pitchFamily="49" charset="0"/>
              <a:ea typeface="Consolas"/>
              <a:cs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6373A0-BDE7-CE24-1BE7-EDD2199D4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0182" y="1451497"/>
            <a:ext cx="619609" cy="644807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B73950D-68F1-5511-D977-50AF822EDF28}"/>
              </a:ext>
            </a:extLst>
          </p:cNvPr>
          <p:cNvSpPr/>
          <p:nvPr/>
        </p:nvSpPr>
        <p:spPr>
          <a:xfrm>
            <a:off x="5568404" y="920875"/>
            <a:ext cx="3426684" cy="1922686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3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How to design an unsafe class</a:t>
            </a: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84150" indent="-1841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Declare the object fields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(instead of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  <a:p>
            <a:pPr marL="184150" indent="-1841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Don’t write getters and setters</a:t>
            </a:r>
          </a:p>
          <a:p>
            <a:pPr marL="184150" indent="-1841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Clients will have unrestricted access to the object’s data</a:t>
            </a:r>
          </a:p>
          <a:p>
            <a:pPr marL="184150" indent="-1841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(public fields / public methods can be accessed by any class).</a:t>
            </a:r>
          </a:p>
        </p:txBody>
      </p:sp>
      <p:cxnSp>
        <p:nvCxnSpPr>
          <p:cNvPr id="4" name="AutoShape 8">
            <a:extLst>
              <a:ext uri="{FF2B5EF4-FFF2-40B4-BE49-F238E27FC236}">
                <a16:creationId xmlns:a16="http://schemas.microsoft.com/office/drawing/2014/main" id="{2FBADEF0-4C1F-B326-9ECC-8455AC6FE3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82761" y="5295348"/>
            <a:ext cx="640483" cy="0"/>
          </a:xfrm>
          <a:prstGeom prst="straightConnector1">
            <a:avLst/>
          </a:prstGeom>
          <a:noFill/>
          <a:ln w="22225">
            <a:solidFill>
              <a:srgbClr val="0048B7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94D01DD-5549-DD5A-B961-24AAA1BDDC55}"/>
              </a:ext>
            </a:extLst>
          </p:cNvPr>
          <p:cNvSpPr/>
          <p:nvPr/>
        </p:nvSpPr>
        <p:spPr>
          <a:xfrm>
            <a:off x="280182" y="4930447"/>
            <a:ext cx="2154375" cy="729802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36000" rIns="0" bIns="0" rtlCol="0" anchor="t" anchorCtr="0"/>
          <a:lstStyle/>
          <a:p>
            <a:pPr>
              <a:spcBef>
                <a:spcPts val="600"/>
              </a:spcBef>
            </a:pPr>
            <a:r>
              <a:rPr lang="en-US" sz="1400" u="sng" dirty="0">
                <a:solidFill>
                  <a:srgbClr val="000000"/>
                </a:solidFill>
                <a:latin typeface="Times New Roman"/>
                <a:cs typeface="Times New Roman"/>
              </a:rPr>
              <a:t>Accessing an object’s public field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objectVariable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fieldName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251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9F0EA10-7D4B-9248-A312-EE8B5FC57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57" y="722165"/>
            <a:ext cx="5061614" cy="578552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26280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/** Represents a bank account. */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public class BankAccount {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...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bankAccount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200" dirty="0">
                <a:latin typeface="Consolas"/>
                <a:ea typeface="Monaco"/>
                <a:cs typeface="Consolas"/>
              </a:rPr>
              <a:t>int id; 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String owner;</a:t>
            </a:r>
            <a:endParaRPr lang="en-US" sz="1200" dirty="0">
              <a:latin typeface="Consolas"/>
              <a:ea typeface="Monaco"/>
              <a:cs typeface="Consolas"/>
            </a:endParaRP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931968"/>
                </a:solidFill>
                <a:latin typeface="Consolas"/>
                <a:cs typeface="Consolas"/>
              </a:rPr>
              <a:t>private</a:t>
            </a:r>
            <a:r>
              <a:rPr lang="en-US" sz="1200" dirty="0">
                <a:latin typeface="Consolas"/>
                <a:ea typeface="Monaco"/>
                <a:cs typeface="Consolas"/>
              </a:rPr>
              <a:t> double balance;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/** Constructs a new bank account */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public BankAccount(String owner, double balance) {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    this.id = generateId();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    this.owner = owner;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    this.balance = balance;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/** Returns the balance of this bank account.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200" dirty="0">
                <a:latin typeface="Consolas"/>
                <a:ea typeface="Monaco"/>
                <a:cs typeface="Consolas"/>
              </a:rPr>
              <a:t>double getBalance()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  </a:t>
            </a:r>
            <a:r>
              <a:rPr lang="en-US" sz="1200" dirty="0">
                <a:latin typeface="Consolas"/>
                <a:ea typeface="Monaco"/>
                <a:cs typeface="Consolas"/>
              </a:rPr>
              <a:t>return this.balance;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}</a:t>
            </a:r>
          </a:p>
          <a:p>
            <a:endParaRPr lang="en-US" sz="1200" dirty="0">
              <a:latin typeface="Consolas"/>
              <a:ea typeface="Monaco"/>
              <a:cs typeface="Consolas"/>
            </a:endParaRP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/** Sets the balance of this bank account.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200" dirty="0">
                <a:latin typeface="Consolas"/>
                <a:ea typeface="Consolas"/>
                <a:cs typeface="Consolas"/>
              </a:rPr>
              <a:t>void </a:t>
            </a:r>
            <a:r>
              <a:rPr lang="en-US" sz="1200" dirty="0">
                <a:latin typeface="Consolas"/>
                <a:ea typeface="Monaco"/>
                <a:cs typeface="Consolas"/>
              </a:rPr>
              <a:t>setBalance(double balance) {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    this.balance = balance;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}</a:t>
            </a:r>
          </a:p>
          <a:p>
            <a:endParaRPr lang="en-US" sz="1200" dirty="0">
              <a:latin typeface="Consolas"/>
              <a:ea typeface="Monaco"/>
              <a:cs typeface="Consolas"/>
            </a:endParaRP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006F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More getter and setters follows.</a:t>
            </a:r>
          </a:p>
          <a:p>
            <a:endParaRPr lang="en-US" sz="1200" dirty="0">
              <a:solidFill>
                <a:srgbClr val="006F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6F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// More BankAccount methods.</a:t>
            </a:r>
          </a:p>
          <a:p>
            <a:endParaRPr lang="en-US" sz="1200" dirty="0">
              <a:latin typeface="Consolas"/>
              <a:ea typeface="Monaco"/>
              <a:cs typeface="Consolas"/>
            </a:endParaRP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 issues </a:t>
            </a:r>
            <a:r>
              <a:rPr lang="en-US" sz="1800" dirty="0"/>
              <a:t>(back to safety)</a:t>
            </a:r>
            <a:endParaRPr kumimoji="0" lang="en-US" sz="1400" dirty="0">
              <a:solidFill>
                <a:srgbClr val="002060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895709" y="809083"/>
            <a:ext cx="3138085" cy="4717957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ct val="20000"/>
              </a:spcAft>
              <a:buClr>
                <a:srgbClr val="006600"/>
              </a:buClr>
              <a:buSzPct val="120000"/>
            </a:pPr>
            <a:r>
              <a:rPr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Best Practice</a:t>
            </a:r>
          </a:p>
          <a:p>
            <a:pPr marL="276225" indent="-276225">
              <a:lnSpc>
                <a:spcPct val="100000"/>
              </a:lnSpc>
              <a:spcBef>
                <a:spcPts val="600"/>
              </a:spcBef>
              <a:spcAft>
                <a:spcPct val="20000"/>
              </a:spcAft>
              <a:buClrTx/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Protect the objects’ data by making their fields 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private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pPr marL="276225" indent="-276225">
              <a:lnSpc>
                <a:spcPct val="100000"/>
              </a:lnSpc>
              <a:spcBef>
                <a:spcPts val="600"/>
              </a:spcBef>
              <a:spcAft>
                <a:spcPct val="20000"/>
              </a:spcAft>
              <a:buClrTx/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Enable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managed access</a:t>
            </a:r>
            <a:b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to the object’s fields, as needed, by writing public getters/setters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ct val="20000"/>
              </a:spcAft>
              <a:buClr>
                <a:srgbClr val="006600"/>
              </a:buClr>
              <a:buSzPct val="120000"/>
            </a:pPr>
            <a:r>
              <a:rPr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Perspective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In this simple example, the getters and setters don’t do much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In a real app, we can put in the code of these methods logic that …</a:t>
            </a:r>
          </a:p>
          <a:p>
            <a:pPr marL="500063" lvl="2" indent="-2698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charset="2"/>
              <a:buChar char="Ø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Checks login credentials</a:t>
            </a:r>
          </a:p>
          <a:p>
            <a:pPr marL="500063" lvl="2" indent="-2698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charset="2"/>
              <a:buChar char="Ø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Verifies data integrity </a:t>
            </a:r>
          </a:p>
          <a:p>
            <a:pPr marL="500063" lvl="2" indent="-2698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charset="2"/>
              <a:buChar char="Ø"/>
            </a:pPr>
            <a:r>
              <a:rPr lang="en-US" sz="1600" dirty="0">
                <a:latin typeface="Times New Roman"/>
                <a:cs typeface="Times New Roman"/>
              </a:rPr>
              <a:t>Records transaction history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500063" lvl="2" indent="-2698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charset="2"/>
              <a:buChar char="Ø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Etc.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217451" y="346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440801" y="27290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F4EEB16-2FCD-7D4C-9E53-BC1E32E1A276}"/>
              </a:ext>
            </a:extLst>
          </p:cNvPr>
          <p:cNvSpPr/>
          <p:nvPr/>
        </p:nvSpPr>
        <p:spPr>
          <a:xfrm>
            <a:off x="3677720" y="1375169"/>
            <a:ext cx="1747990" cy="770867"/>
          </a:xfrm>
          <a:prstGeom prst="wedgeRoundRectCallout">
            <a:avLst>
              <a:gd name="adj1" fmla="val -3938"/>
              <a:gd name="adj2" fmla="val 50675"/>
              <a:gd name="adj3" fmla="val 16667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36000" rtlCol="0" anchor="t" anchorCtr="0"/>
          <a:lstStyle/>
          <a:p>
            <a:pPr>
              <a:spcBef>
                <a:spcPts val="600"/>
              </a:spcBef>
            </a:pPr>
            <a:r>
              <a:rPr lang="en-US" sz="1400" i="1" u="sng" dirty="0">
                <a:solidFill>
                  <a:srgbClr val="000000"/>
                </a:solidFill>
                <a:latin typeface="Times New Roman"/>
                <a:cs typeface="Times New Roman"/>
              </a:rPr>
              <a:t>private</a:t>
            </a:r>
            <a:r>
              <a:rPr lang="en-US" sz="1400" u="sng" dirty="0">
                <a:solidFill>
                  <a:srgbClr val="000000"/>
                </a:solidFill>
                <a:latin typeface="Times New Roman"/>
                <a:cs typeface="Times New Roman"/>
              </a:rPr>
              <a:t> fields:</a:t>
            </a:r>
            <a:br>
              <a:rPr lang="en-US" sz="1400" u="sng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accessible only by methods of this class</a:t>
            </a:r>
          </a:p>
        </p:txBody>
      </p:sp>
      <p:cxnSp>
        <p:nvCxnSpPr>
          <p:cNvPr id="15" name="AutoShape 8">
            <a:extLst>
              <a:ext uri="{FF2B5EF4-FFF2-40B4-BE49-F238E27FC236}">
                <a16:creationId xmlns:a16="http://schemas.microsoft.com/office/drawing/2014/main" id="{4ED1B24F-986B-D84B-B90B-196F77AC0FC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188126" y="1842188"/>
            <a:ext cx="481261" cy="0"/>
          </a:xfrm>
          <a:prstGeom prst="straightConnector1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C2D2F1A-AA5D-734E-AC6C-4ABBAFCF0A85}"/>
              </a:ext>
            </a:extLst>
          </p:cNvPr>
          <p:cNvSpPr/>
          <p:nvPr/>
        </p:nvSpPr>
        <p:spPr>
          <a:xfrm>
            <a:off x="3846774" y="3785388"/>
            <a:ext cx="1206436" cy="357622"/>
          </a:xfrm>
          <a:prstGeom prst="wedgeRoundRectCallout">
            <a:avLst>
              <a:gd name="adj1" fmla="val -1855"/>
              <a:gd name="adj2" fmla="val -7884"/>
              <a:gd name="adj3" fmla="val 16667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6000" rIns="36000" rtlCol="0" anchor="t" anchorCtr="0"/>
          <a:lstStyle/>
          <a:p>
            <a:pPr>
              <a:spcBef>
                <a:spcPts val="600"/>
              </a:spcBef>
            </a:pP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getter</a:t>
            </a:r>
          </a:p>
        </p:txBody>
      </p:sp>
      <p:cxnSp>
        <p:nvCxnSpPr>
          <p:cNvPr id="18" name="AutoShape 8">
            <a:extLst>
              <a:ext uri="{FF2B5EF4-FFF2-40B4-BE49-F238E27FC236}">
                <a16:creationId xmlns:a16="http://schemas.microsoft.com/office/drawing/2014/main" id="{9194A720-DE50-C24E-AB3F-B42E3EEBCA0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389971" y="3982489"/>
            <a:ext cx="456803" cy="0"/>
          </a:xfrm>
          <a:prstGeom prst="straightConnector1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4C031C3D-8333-F84A-92F6-D543B3B866C7}"/>
              </a:ext>
            </a:extLst>
          </p:cNvPr>
          <p:cNvSpPr/>
          <p:nvPr/>
        </p:nvSpPr>
        <p:spPr>
          <a:xfrm>
            <a:off x="3846774" y="4808018"/>
            <a:ext cx="1206436" cy="357622"/>
          </a:xfrm>
          <a:prstGeom prst="wedgeRoundRectCallout">
            <a:avLst>
              <a:gd name="adj1" fmla="val -1855"/>
              <a:gd name="adj2" fmla="val -7884"/>
              <a:gd name="adj3" fmla="val 16667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6000" rIns="36000" rtlCol="0" anchor="t" anchorCtr="0"/>
          <a:lstStyle/>
          <a:p>
            <a:pPr>
              <a:spcBef>
                <a:spcPts val="600"/>
              </a:spcBef>
            </a:pP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setter</a:t>
            </a:r>
          </a:p>
        </p:txBody>
      </p:sp>
      <p:cxnSp>
        <p:nvCxnSpPr>
          <p:cNvPr id="21" name="AutoShape 8">
            <a:extLst>
              <a:ext uri="{FF2B5EF4-FFF2-40B4-BE49-F238E27FC236}">
                <a16:creationId xmlns:a16="http://schemas.microsoft.com/office/drawing/2014/main" id="{808D405D-EC3B-7F4E-B79E-36859EDED4F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389971" y="5005119"/>
            <a:ext cx="456803" cy="0"/>
          </a:xfrm>
          <a:prstGeom prst="straightConnector1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33712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 issues</a:t>
            </a:r>
            <a:endParaRPr kumimoji="0"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6E8CC-58A8-2C89-ECB0-914FD1B7A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2" y="71388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cs typeface="Consolas"/>
              </a:rPr>
              <a:t>B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bank account to the other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latin typeface="Consolas"/>
                <a:ea typeface="Consolas"/>
                <a:cs typeface="Consolas"/>
              </a:rPr>
              <a:t>BankAccount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account, as a string</a:t>
            </a: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17352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898AC-3A97-FCF8-112D-282A4E724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8A1CFDDA-D0DE-9E9B-DCE8-422F715C3A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 issues</a:t>
            </a:r>
            <a:endParaRPr kumimoji="0" lang="en-US" dirty="0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98F966B-97D7-D758-45DE-A5276817083B}"/>
              </a:ext>
            </a:extLst>
          </p:cNvPr>
          <p:cNvSpPr/>
          <p:nvPr/>
        </p:nvSpPr>
        <p:spPr>
          <a:xfrm>
            <a:off x="5865887" y="828820"/>
            <a:ext cx="3014162" cy="5040925"/>
          </a:xfrm>
          <a:prstGeom prst="wedgeRoundRectCallout">
            <a:avLst>
              <a:gd name="adj1" fmla="val -46155"/>
              <a:gd name="adj2" fmla="val -16653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  <a:endParaRPr lang="en-US" sz="16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class that represents objects is expected to feature at least the following methods: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constructor(s)</a:t>
            </a:r>
          </a:p>
          <a:p>
            <a:pPr marL="285750" indent="-285750">
              <a:spcBef>
                <a:spcPts val="300"/>
              </a:spcBef>
              <a:buSzPct val="13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getters / setters, as needed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addition: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class typically features domain-specific methods,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needed;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example: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banking services.</a:t>
            </a:r>
            <a:endParaRPr lang="en-US" sz="1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39DEAA-22FA-B3FC-FA06-CBCFA215C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2" y="71388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cs typeface="Consolas"/>
              </a:rPr>
              <a:t>B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bank account to the other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latin typeface="Consolas"/>
                <a:ea typeface="Consolas"/>
                <a:cs typeface="Consolas"/>
              </a:rPr>
              <a:t>BankAccount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account, as a string</a:t>
            </a: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914547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D26E6-FA9B-9D52-5E72-9475EA88D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CB40E7-45AD-2C9F-F336-989AA84E0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2" y="71388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cs typeface="Consolas"/>
              </a:rPr>
              <a:t>B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bank account to the other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latin typeface="Consolas"/>
                <a:ea typeface="Consolas"/>
                <a:cs typeface="Consolas"/>
              </a:rPr>
              <a:t>BankAccount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account, as a string</a:t>
            </a: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CEA34364-161D-62B8-696B-990630DE18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  <a:r>
              <a:rPr lang="en-US" sz="1800" dirty="0"/>
              <a:t>(client view)</a:t>
            </a:r>
            <a:endParaRPr kumimoji="0"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2872435-1E70-00AE-3C9E-D3B5671E864F}"/>
              </a:ext>
            </a:extLst>
          </p:cNvPr>
          <p:cNvSpPr/>
          <p:nvPr/>
        </p:nvSpPr>
        <p:spPr bwMode="auto">
          <a:xfrm>
            <a:off x="485860" y="2438784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F0FC437-D861-C617-9997-A3F8AC738C3A}"/>
              </a:ext>
            </a:extLst>
          </p:cNvPr>
          <p:cNvSpPr/>
          <p:nvPr/>
        </p:nvSpPr>
        <p:spPr bwMode="auto">
          <a:xfrm>
            <a:off x="485859" y="2911696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04C259D-3FCE-CBED-A191-A377D7FB7B37}"/>
              </a:ext>
            </a:extLst>
          </p:cNvPr>
          <p:cNvSpPr/>
          <p:nvPr/>
        </p:nvSpPr>
        <p:spPr bwMode="auto">
          <a:xfrm>
            <a:off x="498965" y="3429000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E043E41-F132-7FEE-4B7E-379906504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46" y="136410"/>
            <a:ext cx="2551451" cy="104865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AEC21DF-24C6-5CD2-B24D-069DEF82C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163" y="1457624"/>
            <a:ext cx="3288415" cy="374499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262800" anchor="t" anchorCtr="0"/>
          <a:lstStyle/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BankAccount aliceAcc =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           new BankAccount("Alice");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BankAccount bobAcc =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           new BankAccount("Bob", 500);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Bob withdraws 200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bobAcc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.withdraw(200);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Alice deposits 1000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aliceAcc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.deposit(1000);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Alice transfers 400 to Bob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aliceAcc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.transferTo(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bobAcc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, 400);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Monaco"/>
                <a:cs typeface="Consolas"/>
              </a:rPr>
              <a:t>System.out.println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(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aliceAcc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Monaco"/>
                <a:cs typeface="Consolas"/>
              </a:rPr>
              <a:t>System.out.println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(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); </a:t>
            </a:r>
          </a:p>
          <a:p>
            <a:pPr>
              <a:spcBef>
                <a:spcPts val="3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F06197-29E7-3E16-4F96-6BDDB8874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4097" y="5055377"/>
            <a:ext cx="1194000" cy="83960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144000" anchor="t" anchorCtr="0"/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Output:</a:t>
            </a:r>
            <a:endParaRPr lang="en-US" sz="1100" b="1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 Alice 600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2 Bob 700</a:t>
            </a:r>
          </a:p>
        </p:txBody>
      </p:sp>
    </p:spTree>
    <p:extLst>
      <p:ext uri="{BB962C8B-B14F-4D97-AF65-F5344CB8AC3E}">
        <p14:creationId xmlns:p14="http://schemas.microsoft.com/office/powerpoint/2010/main" val="516478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7DD5B-511C-24A8-579B-3318CF9A8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74BC5EFE-4300-28A3-E41E-DADC04513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  <a:r>
              <a:rPr lang="en-US" sz="1800" dirty="0"/>
              <a:t>(class view)</a:t>
            </a:r>
            <a:endParaRPr kumimoji="0"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EA6EE94-0D1A-97A5-1A6A-B66F5ECC8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46" y="136410"/>
            <a:ext cx="2551451" cy="104865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D4FCA4D-1B02-41DA-7553-A11883159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163" y="1457624"/>
            <a:ext cx="3288415" cy="374499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262800" anchor="t" anchorCtr="0"/>
          <a:lstStyle/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BankAccount aliceAcc =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           new BankAccount("Alice");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BankAccount bobAcc =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           new BankAccount("Bob", 500);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Bob withdraws 200</a:t>
            </a:r>
          </a:p>
          <a:p>
            <a:pPr>
              <a:spcBef>
                <a:spcPts val="300"/>
              </a:spcBef>
            </a:pPr>
            <a:r>
              <a:rPr lang="en-US" sz="1100" b="1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bobAcc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.withdraw(200);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Alice deposits 1000</a:t>
            </a:r>
          </a:p>
          <a:p>
            <a:pPr>
              <a:spcBef>
                <a:spcPts val="300"/>
              </a:spcBef>
            </a:pPr>
            <a:r>
              <a:rPr lang="en-US" sz="1100" b="1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aliceAcc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.deposit(1000);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2CFD28-D8B9-B637-3B4E-C67CBEE8F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1" y="640146"/>
            <a:ext cx="5085985" cy="558523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bank account.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bankAccount</a:t>
            </a:r>
          </a:p>
          <a:p>
            <a:r>
              <a:rPr lang="en-US" sz="1100" dirty="0">
                <a:solidFill>
                  <a:srgbClr val="4D9072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private double balance;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...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Various constructors and methods (code omitted)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Handles a deposit of sum to </a:t>
            </a:r>
            <a:r>
              <a:rPr lang="en-US" sz="1100" b="1" dirty="0">
                <a:solidFill>
                  <a:srgbClr val="C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 bank account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 {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this.balance = this.balance + sum;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}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	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Handles a withdrawal of sum from </a:t>
            </a:r>
            <a:r>
              <a:rPr lang="en-US" sz="1100" b="1" dirty="0">
                <a:solidFill>
                  <a:srgbClr val="C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 bank account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 {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this.balance = this.balance - sum;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bank account to the other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latin typeface="Consolas"/>
                <a:ea typeface="Consolas"/>
                <a:cs typeface="Consolas"/>
              </a:rPr>
              <a:t>(BankAccount other, double sum) {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this.withdraw(sum); 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other.deposit(sum);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}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...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Consolas"/>
                <a:ea typeface="Consolas"/>
                <a:cs typeface="Consolas"/>
              </a:rPr>
              <a:t>   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}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pic>
        <p:nvPicPr>
          <p:cNvPr id="2" name="Picture 6" descr="Open box - Free shipping and delivery icons">
            <a:extLst>
              <a:ext uri="{FF2B5EF4-FFF2-40B4-BE49-F238E27FC236}">
                <a16:creationId xmlns:a16="http://schemas.microsoft.com/office/drawing/2014/main" id="{A9447A75-C704-3594-4768-1A2DD95A9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36" y="822081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CD92D7AE-B2D8-3354-CB59-5C52E360E8C2}"/>
              </a:ext>
            </a:extLst>
          </p:cNvPr>
          <p:cNvSpPr/>
          <p:nvPr/>
        </p:nvSpPr>
        <p:spPr bwMode="auto">
          <a:xfrm>
            <a:off x="375485" y="2789901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F2320E5-8BEB-1F7C-E39A-992F27721E15}"/>
              </a:ext>
            </a:extLst>
          </p:cNvPr>
          <p:cNvSpPr/>
          <p:nvPr/>
        </p:nvSpPr>
        <p:spPr bwMode="auto">
          <a:xfrm>
            <a:off x="407015" y="3672895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0864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0ABC0-C560-E1C9-78D0-914DCB750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A5D38E2A-9274-7BD9-3DD4-879DDF9B94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  <a:r>
              <a:rPr lang="en-US" sz="1800" dirty="0"/>
              <a:t>(class view)</a:t>
            </a:r>
            <a:endParaRPr kumimoji="0"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765DC21-A4B1-6638-421C-A91072A65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46" y="136410"/>
            <a:ext cx="2551451" cy="1048655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A045A71-1AF3-E2ED-6DA1-1D4952F30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163" y="1457624"/>
            <a:ext cx="3288415" cy="374499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262800" anchor="t" anchorCtr="0"/>
          <a:lstStyle/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BankAccount aliceAcc =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           new BankAccount("Alice");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BankAccount bobAcc =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           new BankAccount("Bob", 500);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Bob withdraws 200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bobAcc.withdraw(200);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Alice deposits 1000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aliceAcc.deposit(1000);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Alice transfers 400 to Bob</a:t>
            </a:r>
          </a:p>
          <a:p>
            <a:pPr>
              <a:spcBef>
                <a:spcPts val="300"/>
              </a:spcBef>
            </a:pPr>
            <a:r>
              <a:rPr lang="en-US" sz="1100" b="1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aliceAcc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.transferTo(</a:t>
            </a:r>
            <a:r>
              <a:rPr lang="en-US" sz="1100" b="1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bobAcc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, 400);</a:t>
            </a:r>
            <a:endParaRPr lang="en-US" sz="1100" b="1" dirty="0"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System.out.println(aliceAcc); 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System.out.println(bobAcc); </a:t>
            </a:r>
          </a:p>
          <a:p>
            <a:pPr>
              <a:spcBef>
                <a:spcPts val="3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CD41EB-2230-DC93-46C8-0F9C4A8FB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4097" y="5055377"/>
            <a:ext cx="1194000" cy="83960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144000" anchor="t" anchorCtr="0"/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Output:</a:t>
            </a:r>
            <a:endParaRPr lang="en-US" sz="1100" b="1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 Alice 600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2 Bob 700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A1C995-7C5D-D291-A611-93E24CEE4B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1" y="640146"/>
            <a:ext cx="5085985" cy="558523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bank account.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bankAccount</a:t>
            </a:r>
          </a:p>
          <a:p>
            <a:r>
              <a:rPr lang="en-US" sz="1100" dirty="0">
                <a:solidFill>
                  <a:srgbClr val="4D9072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private double balance;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...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Various constructors and methods (code omitted)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Handles a deposit of sum to this bank account.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 {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this.balance = this.balance + sum;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}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	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Handles a withdrawal of sum from this bank account.*/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 {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this.balance = this.balance - sum;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bank account to the other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latin typeface="Consolas"/>
                <a:ea typeface="Consolas"/>
                <a:cs typeface="Consolas"/>
              </a:rPr>
              <a:t>(BankAccount </a:t>
            </a:r>
            <a:r>
              <a:rPr lang="en-US" sz="1100" b="1" dirty="0">
                <a:solidFill>
                  <a:srgbClr val="C00000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dirty="0">
                <a:latin typeface="Consolas"/>
                <a:ea typeface="Consolas"/>
                <a:cs typeface="Consolas"/>
              </a:rPr>
              <a:t>, double sum) {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</a:t>
            </a:r>
            <a:r>
              <a:rPr lang="en-US" sz="1100" b="1" dirty="0">
                <a:solidFill>
                  <a:srgbClr val="C00000"/>
                </a:solidFill>
                <a:latin typeface="Consolas"/>
                <a:ea typeface="Consolas"/>
                <a:cs typeface="Consolas"/>
              </a:rPr>
              <a:t>this</a:t>
            </a:r>
            <a:r>
              <a:rPr lang="en-US" sz="1100" dirty="0">
                <a:latin typeface="Consolas"/>
                <a:ea typeface="Consolas"/>
                <a:cs typeface="Consolas"/>
              </a:rPr>
              <a:t>.withdraw(sum); 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</a:t>
            </a:r>
            <a:r>
              <a:rPr lang="en-US" sz="1100" dirty="0">
                <a:solidFill>
                  <a:srgbClr val="C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1" dirty="0">
                <a:solidFill>
                  <a:srgbClr val="C00000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dirty="0">
                <a:latin typeface="Consolas"/>
                <a:ea typeface="Consolas"/>
                <a:cs typeface="Consolas"/>
              </a:rPr>
              <a:t>.deposit(sum);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}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...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Consolas"/>
                <a:ea typeface="Consolas"/>
                <a:cs typeface="Consolas"/>
              </a:rPr>
              <a:t>   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}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pic>
        <p:nvPicPr>
          <p:cNvPr id="2" name="Picture 6" descr="Open box - Free shipping and delivery icons">
            <a:extLst>
              <a:ext uri="{FF2B5EF4-FFF2-40B4-BE49-F238E27FC236}">
                <a16:creationId xmlns:a16="http://schemas.microsoft.com/office/drawing/2014/main" id="{8C6ABD41-1FB4-4D64-52DC-F2002156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36" y="822081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E721B0C4-E1AB-2CBB-793D-4EB0F45A732B}"/>
              </a:ext>
            </a:extLst>
          </p:cNvPr>
          <p:cNvSpPr/>
          <p:nvPr/>
        </p:nvSpPr>
        <p:spPr bwMode="auto">
          <a:xfrm>
            <a:off x="388641" y="4545256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6194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1FE7F-4ADE-E726-7D6F-CAF1087C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1C86750-FC2F-D3A3-53CB-CC234DE00D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1" y="640146"/>
            <a:ext cx="5085985" cy="558523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bank account.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bankAccount</a:t>
            </a:r>
          </a:p>
          <a:p>
            <a:r>
              <a:rPr lang="en-US" sz="1100" dirty="0">
                <a:solidFill>
                  <a:srgbClr val="4D9072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private double balance;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...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Various constructors and methods (code omitted)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Handles a deposit of sum to this bank account.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 {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this.balance = this.balance + sum;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}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	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Handles a withdrawal of sum from this bank account.*/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 {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this.balance = this.balance - sum;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}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bank account to the other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latin typeface="Consolas"/>
                <a:ea typeface="Consolas"/>
                <a:cs typeface="Consolas"/>
              </a:rPr>
              <a:t>(BankAccount other, double sum) {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this.withdraw(sum); 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other.deposit(sum);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}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...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Consolas"/>
                <a:ea typeface="Consolas"/>
                <a:cs typeface="Consolas"/>
              </a:rPr>
              <a:t>   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}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DC5A2CBF-BB66-78CE-7876-55ABBBE7D0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</a:t>
            </a:r>
            <a:r>
              <a:rPr lang="en-US" sz="1800" dirty="0"/>
              <a:t>(class view)</a:t>
            </a:r>
            <a:endParaRPr kumimoji="0"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" name="AutoShape 8">
            <a:extLst>
              <a:ext uri="{FF2B5EF4-FFF2-40B4-BE49-F238E27FC236}">
                <a16:creationId xmlns:a16="http://schemas.microsoft.com/office/drawing/2014/main" id="{E2AFA360-10DA-48E1-A322-05417278605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795752" y="4975428"/>
            <a:ext cx="1230734" cy="584767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8B487DA-804D-1038-8AA7-3B50B7EEB3AF}"/>
              </a:ext>
            </a:extLst>
          </p:cNvPr>
          <p:cNvSpPr txBox="1">
            <a:spLocks/>
          </p:cNvSpPr>
          <p:nvPr/>
        </p:nvSpPr>
        <p:spPr bwMode="auto">
          <a:xfrm>
            <a:off x="3339076" y="4901785"/>
            <a:ext cx="5327251" cy="1440021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vert="horz" wrap="square" lIns="144000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600" kern="0" dirty="0">
                <a:solidFill>
                  <a:schemeClr val="tx1"/>
                </a:solidFill>
                <a:latin typeface="Times New Roman"/>
                <a:cs typeface="Times New Roman"/>
              </a:rPr>
              <a:t>We could have used: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2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this.balance = this.balance – sum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2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other.balance = other.balance + sum;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400" u="sng" kern="0" dirty="0">
                <a:solidFill>
                  <a:schemeClr val="tx1"/>
                </a:solidFill>
                <a:latin typeface="Times New Roman"/>
                <a:cs typeface="Times New Roman"/>
              </a:rPr>
              <a:t>But</a:t>
            </a:r>
            <a:r>
              <a:rPr lang="en-US" sz="1400" kern="0" dirty="0">
                <a:solidFill>
                  <a:schemeClr val="tx1"/>
                </a:solidFill>
                <a:latin typeface="Times New Roman"/>
                <a:cs typeface="Times New Roman"/>
              </a:rPr>
              <a:t>, in a real banking system, the </a:t>
            </a:r>
            <a:r>
              <a:rPr lang="en-US" sz="12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withdraw</a:t>
            </a:r>
            <a:r>
              <a:rPr lang="en-US" sz="1400" kern="0" dirty="0">
                <a:solidFill>
                  <a:schemeClr val="tx1"/>
                </a:solidFill>
                <a:latin typeface="Times New Roman"/>
                <a:cs typeface="Times New Roman"/>
              </a:rPr>
              <a:t> and </a:t>
            </a:r>
            <a:r>
              <a:rPr lang="en-US" sz="12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deposit</a:t>
            </a:r>
            <a:r>
              <a:rPr lang="en-US" sz="1400" kern="0" dirty="0">
                <a:solidFill>
                  <a:schemeClr val="tx1"/>
                </a:solidFill>
                <a:latin typeface="Times New Roman"/>
                <a:cs typeface="Times New Roman"/>
              </a:rPr>
              <a:t> methods will provide data verification and security services. Let them do their job!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DA8897C-4851-3B07-57AF-BCFDD0CF020A}"/>
              </a:ext>
            </a:extLst>
          </p:cNvPr>
          <p:cNvSpPr txBox="1">
            <a:spLocks/>
          </p:cNvSpPr>
          <p:nvPr/>
        </p:nvSpPr>
        <p:spPr bwMode="auto">
          <a:xfrm>
            <a:off x="5800047" y="1739450"/>
            <a:ext cx="3060028" cy="125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600" b="1" kern="0" dirty="0">
                <a:solidFill>
                  <a:schemeClr val="tx1"/>
                </a:solidFill>
                <a:latin typeface="Times New Roman"/>
                <a:cs typeface="Times New Roman"/>
              </a:rPr>
              <a:t>Best practice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600" kern="0" dirty="0">
                <a:solidFill>
                  <a:schemeClr val="tx1"/>
                </a:solidFill>
                <a:latin typeface="Times New Roman"/>
                <a:cs typeface="Times New Roman"/>
              </a:rPr>
              <a:t>Whenever possible, use existing methods. If there is a method that does the job, use 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D9781-3152-5DEB-C205-DDF99940D01F}"/>
              </a:ext>
            </a:extLst>
          </p:cNvPr>
          <p:cNvSpPr txBox="1">
            <a:spLocks/>
          </p:cNvSpPr>
          <p:nvPr/>
        </p:nvSpPr>
        <p:spPr bwMode="auto">
          <a:xfrm>
            <a:off x="5800047" y="914338"/>
            <a:ext cx="3060028" cy="1069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800" kern="0" dirty="0">
                <a:solidFill>
                  <a:srgbClr val="C00000"/>
                </a:solidFill>
                <a:latin typeface="Times New Roman"/>
                <a:cs typeface="Times New Roman"/>
              </a:rPr>
              <a:t>Methods can call other methods, for their effect.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endParaRPr lang="en-US" sz="1800" kern="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8473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account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2ABB0-3639-1012-31CA-C0EF1BCF6538}"/>
              </a:ext>
            </a:extLst>
          </p:cNvPr>
          <p:cNvSpPr txBox="1"/>
          <p:nvPr/>
        </p:nvSpPr>
        <p:spPr>
          <a:xfrm>
            <a:off x="3981908" y="1603720"/>
            <a:ext cx="168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Consolas"/>
                <a:cs typeface="Consolas"/>
              </a:rPr>
              <a:t>BankAccount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939EC-980E-0A25-B4B5-833E40860924}"/>
              </a:ext>
            </a:extLst>
          </p:cNvPr>
          <p:cNvSpPr txBox="1"/>
          <p:nvPr/>
        </p:nvSpPr>
        <p:spPr>
          <a:xfrm>
            <a:off x="2683799" y="2670887"/>
            <a:ext cx="70870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10001</a:t>
            </a:r>
          </a:p>
          <a:p>
            <a:r>
              <a:rPr lang="en-US" sz="1400" dirty="0">
                <a:latin typeface="Consolas"/>
                <a:cs typeface="Consolas"/>
              </a:rPr>
              <a:t>ron</a:t>
            </a:r>
          </a:p>
          <a:p>
            <a:r>
              <a:rPr lang="en-US" sz="1400" dirty="0">
                <a:latin typeface="Consolas"/>
                <a:cs typeface="Consolas"/>
              </a:rPr>
              <a:t>1000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7640A-278E-D04F-BAF5-D2B90CCFBA96}"/>
              </a:ext>
            </a:extLst>
          </p:cNvPr>
          <p:cNvSpPr txBox="1"/>
          <p:nvPr/>
        </p:nvSpPr>
        <p:spPr>
          <a:xfrm>
            <a:off x="3700382" y="2690336"/>
            <a:ext cx="697389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10002</a:t>
            </a:r>
          </a:p>
          <a:p>
            <a:r>
              <a:rPr lang="en-US" sz="1400" dirty="0">
                <a:latin typeface="Consolas"/>
                <a:cs typeface="Consolas"/>
              </a:rPr>
              <a:t>lisa</a:t>
            </a:r>
          </a:p>
          <a:p>
            <a:r>
              <a:rPr lang="en-US" sz="1400" dirty="0">
                <a:latin typeface="Consolas"/>
                <a:cs typeface="Consolas"/>
              </a:rPr>
              <a:t>500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F3F5EE-F52A-6062-D3FD-7DDDB14F08D5}"/>
              </a:ext>
            </a:extLst>
          </p:cNvPr>
          <p:cNvSpPr txBox="1"/>
          <p:nvPr/>
        </p:nvSpPr>
        <p:spPr>
          <a:xfrm>
            <a:off x="4605170" y="2690336"/>
            <a:ext cx="697388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10003</a:t>
            </a:r>
          </a:p>
          <a:p>
            <a:r>
              <a:rPr lang="en-US" sz="1400" dirty="0">
                <a:latin typeface="Consolas"/>
                <a:cs typeface="Consolas"/>
              </a:rPr>
              <a:t>mike</a:t>
            </a:r>
          </a:p>
          <a:p>
            <a:r>
              <a:rPr lang="en-US" sz="1400" dirty="0">
                <a:latin typeface="Consolas"/>
                <a:cs typeface="Consolas"/>
              </a:rPr>
              <a:t>750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708F8-CC3E-D405-5ABD-CFE08953BECF}"/>
              </a:ext>
            </a:extLst>
          </p:cNvPr>
          <p:cNvSpPr txBox="1"/>
          <p:nvPr/>
        </p:nvSpPr>
        <p:spPr>
          <a:xfrm>
            <a:off x="5331423" y="2645747"/>
            <a:ext cx="545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8F8FE-85EA-FAEA-D875-5EF48A11D38E}"/>
              </a:ext>
            </a:extLst>
          </p:cNvPr>
          <p:cNvSpPr txBox="1"/>
          <p:nvPr/>
        </p:nvSpPr>
        <p:spPr>
          <a:xfrm>
            <a:off x="5941447" y="2690336"/>
            <a:ext cx="17889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id (int)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owner (String)</a:t>
            </a:r>
          </a:p>
          <a:p>
            <a:r>
              <a:rPr lang="en-US" sz="1400" dirty="0">
                <a:latin typeface="Consolas"/>
                <a:cs typeface="Consolas"/>
              </a:rPr>
              <a:t>balance (double)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4A0BFF-6422-B77D-E92C-9610185B938F}"/>
              </a:ext>
            </a:extLst>
          </p:cNvPr>
          <p:cNvCxnSpPr>
            <a:cxnSpLocks/>
          </p:cNvCxnSpPr>
          <p:nvPr/>
        </p:nvCxnSpPr>
        <p:spPr bwMode="auto">
          <a:xfrm flipH="1">
            <a:off x="3020541" y="1987426"/>
            <a:ext cx="823617" cy="65832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441375-283D-D92A-5F73-91BB7046A38B}"/>
              </a:ext>
            </a:extLst>
          </p:cNvPr>
          <p:cNvCxnSpPr>
            <a:cxnSpLocks/>
          </p:cNvCxnSpPr>
          <p:nvPr/>
        </p:nvCxnSpPr>
        <p:spPr bwMode="auto">
          <a:xfrm flipH="1">
            <a:off x="4049077" y="1987426"/>
            <a:ext cx="257536" cy="65832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D45C38-70C3-37AF-57EA-436E1C4C64A0}"/>
              </a:ext>
            </a:extLst>
          </p:cNvPr>
          <p:cNvCxnSpPr>
            <a:cxnSpLocks/>
          </p:cNvCxnSpPr>
          <p:nvPr/>
        </p:nvCxnSpPr>
        <p:spPr bwMode="auto">
          <a:xfrm>
            <a:off x="4925651" y="1987426"/>
            <a:ext cx="0" cy="65832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A26348-8DD4-B20C-9945-1D713247A0B1}"/>
              </a:ext>
            </a:extLst>
          </p:cNvPr>
          <p:cNvCxnSpPr>
            <a:cxnSpLocks/>
          </p:cNvCxnSpPr>
          <p:nvPr/>
        </p:nvCxnSpPr>
        <p:spPr bwMode="auto">
          <a:xfrm>
            <a:off x="5331423" y="1987426"/>
            <a:ext cx="774937" cy="68346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15826F-AC81-2AA2-EF75-93E482232926}"/>
              </a:ext>
            </a:extLst>
          </p:cNvPr>
          <p:cNvGrpSpPr/>
          <p:nvPr/>
        </p:nvGrpSpPr>
        <p:grpSpPr>
          <a:xfrm>
            <a:off x="1021177" y="1570107"/>
            <a:ext cx="2768274" cy="1766560"/>
            <a:chOff x="225019" y="2078287"/>
            <a:chExt cx="2768274" cy="17665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B8E7D5-9061-6F7E-7F5D-D70D4B05712F}"/>
                </a:ext>
              </a:extLst>
            </p:cNvPr>
            <p:cNvSpPr txBox="1"/>
            <p:nvPr/>
          </p:nvSpPr>
          <p:spPr>
            <a:xfrm>
              <a:off x="2224383" y="2078287"/>
              <a:ext cx="768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  <a:t>class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B52D1E-40C3-B12D-5D20-F6F905F6101C}"/>
                </a:ext>
              </a:extLst>
            </p:cNvPr>
            <p:cNvSpPr txBox="1"/>
            <p:nvPr/>
          </p:nvSpPr>
          <p:spPr>
            <a:xfrm>
              <a:off x="225019" y="3198516"/>
              <a:ext cx="16481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  <a:t>Objects</a:t>
              </a:r>
              <a:b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</a:br>
              <a: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  <a:t>(instances)</a:t>
              </a: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4C68615-BE93-58CC-A36F-30F3630A9D66}"/>
              </a:ext>
            </a:extLst>
          </p:cNvPr>
          <p:cNvSpPr txBox="1">
            <a:spLocks/>
          </p:cNvSpPr>
          <p:nvPr/>
        </p:nvSpPr>
        <p:spPr bwMode="auto">
          <a:xfrm>
            <a:off x="878807" y="4162934"/>
            <a:ext cx="7755473" cy="88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buNone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7432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2004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576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algn="l">
              <a:lnSpc>
                <a:spcPct val="100000"/>
              </a:lnSpc>
              <a:spcBef>
                <a:spcPts val="2400"/>
              </a:spcBef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Abstraction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(Client view):  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 to use </a:t>
            </a:r>
            <a:r>
              <a:rPr lang="en-US" sz="1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BankAccount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objects (previous lecture)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2400"/>
              </a:spcBef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Implementation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(Class view):  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How to implement the </a:t>
            </a:r>
            <a:r>
              <a:rPr lang="en-US" sz="1400">
                <a:solidFill>
                  <a:schemeClr val="tx1"/>
                </a:solidFill>
                <a:latin typeface="Consolas"/>
                <a:cs typeface="Consolas"/>
              </a:rPr>
              <a:t>BankAccount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class (this lecture)</a:t>
            </a:r>
          </a:p>
        </p:txBody>
      </p:sp>
    </p:spTree>
    <p:extLst>
      <p:ext uri="{BB962C8B-B14F-4D97-AF65-F5344CB8AC3E}">
        <p14:creationId xmlns:p14="http://schemas.microsoft.com/office/powerpoint/2010/main" val="1210224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AA774-ABDD-6952-FA27-891CA8302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2B0F84-0C12-C5B8-1732-FDFFA26B8D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2" y="713886"/>
            <a:ext cx="5085985" cy="569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bank account.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// Stores the next account ID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nextAccountId = 1;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BankAccount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balance.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*   The account id is a running integer, generated automatically.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BankAccount(String owner, double balance) {</a:t>
            </a:r>
          </a:p>
          <a:p>
            <a:r>
              <a:rPr lang="en-US" sz="1100" dirty="0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     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Calls a helper function to generate a unique id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balance;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620"/>
              </a:lnSpc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a zero balance. */</a:t>
            </a:r>
          </a:p>
          <a:p>
            <a:pPr>
              <a:lnSpc>
                <a:spcPts val="1620"/>
              </a:lnSpc>
            </a:pP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BankAccount(String owner)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0;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BanAccount methods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}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C81208-3D84-FCDF-B8B4-6379931753DC}"/>
              </a:ext>
            </a:extLst>
          </p:cNvPr>
          <p:cNvSpPr txBox="1"/>
          <p:nvPr/>
        </p:nvSpPr>
        <p:spPr>
          <a:xfrm>
            <a:off x="-1108938" y="24356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2C4E7DD-D052-D6FB-D7A9-A1FBEDE63020}"/>
              </a:ext>
            </a:extLst>
          </p:cNvPr>
          <p:cNvSpPr/>
          <p:nvPr/>
        </p:nvSpPr>
        <p:spPr>
          <a:xfrm>
            <a:off x="5765555" y="1880855"/>
            <a:ext cx="3094520" cy="1307205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300"/>
              </a:spcBef>
            </a:pPr>
            <a:r>
              <a:rPr lang="en-US" sz="1600" b="1" dirty="0">
                <a:solidFill>
                  <a:srgbClr val="000000"/>
                </a:solidFill>
                <a:latin typeface="Times New Roman"/>
                <a:cs typeface="Times New Roman"/>
              </a:rPr>
              <a:t>Compilation convention:</a:t>
            </a:r>
            <a:br>
              <a:rPr lang="en-US" sz="1600" b="1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A constructor can call another constructor in the same class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using the syntax: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this(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arguments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73A78CC6-D7C9-9156-7F3E-B0C9419B552D}"/>
              </a:ext>
            </a:extLst>
          </p:cNvPr>
          <p:cNvSpPr/>
          <p:nvPr/>
        </p:nvSpPr>
        <p:spPr bwMode="auto">
          <a:xfrm>
            <a:off x="434392" y="4184811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1" name="AutoShape 8">
            <a:extLst>
              <a:ext uri="{FF2B5EF4-FFF2-40B4-BE49-F238E27FC236}">
                <a16:creationId xmlns:a16="http://schemas.microsoft.com/office/drawing/2014/main" id="{A78BA97F-8ACC-0C18-621F-56802F98A9B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142954" y="4614041"/>
            <a:ext cx="651280" cy="287744"/>
          </a:xfrm>
          <a:prstGeom prst="straightConnector1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655D56E-9DCC-696F-4EAA-458A7690E1EE}"/>
              </a:ext>
            </a:extLst>
          </p:cNvPr>
          <p:cNvSpPr txBox="1"/>
          <p:nvPr/>
        </p:nvSpPr>
        <p:spPr>
          <a:xfrm>
            <a:off x="7019804" y="5114035"/>
            <a:ext cx="15242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code reuse = good practice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F8CFBEF-FC3E-5639-DEA7-49603BF8F3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lang="en-US" dirty="0"/>
              <a:t>Methods </a:t>
            </a:r>
            <a:r>
              <a:rPr lang="en-US" sz="1800" dirty="0"/>
              <a:t>(class view)</a:t>
            </a:r>
            <a:endParaRPr kumimoji="0"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3C9456-7ACF-2222-7134-E4534F9081A7}"/>
              </a:ext>
            </a:extLst>
          </p:cNvPr>
          <p:cNvSpPr txBox="1">
            <a:spLocks/>
          </p:cNvSpPr>
          <p:nvPr/>
        </p:nvSpPr>
        <p:spPr bwMode="auto">
          <a:xfrm>
            <a:off x="5800047" y="914338"/>
            <a:ext cx="3060028" cy="1069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800" kern="0" dirty="0">
                <a:solidFill>
                  <a:srgbClr val="C00000"/>
                </a:solidFill>
                <a:latin typeface="Times New Roman"/>
                <a:cs typeface="Times New Roman"/>
              </a:rPr>
              <a:t>Constructors can call other constructors, for their effect.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endParaRPr lang="en-US" sz="1800" kern="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C69378-4F0F-BDCE-1AAA-06584E4B5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9077" y="4901785"/>
            <a:ext cx="3574551" cy="100927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44000" tIns="72000" rIns="0" bIns="0" anchor="t" anchorCtr="0"/>
          <a:lstStyle/>
          <a:p>
            <a:pPr>
              <a:lnSpc>
                <a:spcPts val="1620"/>
              </a:lnSpc>
              <a:spcBef>
                <a:spcPts val="800"/>
              </a:spcBef>
            </a:pP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a zero balance. */</a:t>
            </a:r>
          </a:p>
          <a:p>
            <a:pPr>
              <a:lnSpc>
                <a:spcPts val="1620"/>
              </a:lnSpc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BankAccount(String owner) {</a:t>
            </a:r>
          </a:p>
          <a:p>
            <a:pPr>
              <a:lnSpc>
                <a:spcPts val="1620"/>
              </a:lnSpc>
            </a:pPr>
            <a:r>
              <a:rPr lang="en-US" sz="1100" dirty="0">
                <a:latin typeface="Consolas"/>
                <a:ea typeface="Consolas"/>
                <a:cs typeface="Consolas"/>
              </a:rPr>
              <a:t>    this(owner, 0);</a:t>
            </a:r>
          </a:p>
          <a:p>
            <a:pPr>
              <a:lnSpc>
                <a:spcPts val="1620"/>
              </a:lnSpc>
            </a:pPr>
            <a:r>
              <a:rPr lang="en-US" sz="1100" dirty="0">
                <a:latin typeface="Consolas"/>
                <a:ea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41884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5FDD8-39AD-3B3D-6D1A-1433BFA8C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7FE0C6-DDD8-176B-C3B6-F832B2B801F6}"/>
              </a:ext>
            </a:extLst>
          </p:cNvPr>
          <p:cNvSpPr txBox="1"/>
          <p:nvPr/>
        </p:nvSpPr>
        <p:spPr>
          <a:xfrm>
            <a:off x="-1108938" y="24356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539552F-E49C-2008-5155-A3D0323DE9B9}"/>
              </a:ext>
            </a:extLst>
          </p:cNvPr>
          <p:cNvSpPr/>
          <p:nvPr/>
        </p:nvSpPr>
        <p:spPr>
          <a:xfrm>
            <a:off x="5628338" y="1400697"/>
            <a:ext cx="3378445" cy="2028303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rgbClr val="000000"/>
                </a:solidFill>
                <a:latin typeface="Times New Roman"/>
                <a:cs typeface="Times New Roman"/>
              </a:rPr>
              <a:t>Another compilation convention: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Inside a method, each variable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which is neither a local variable, nor a parameter, nor a static variable, is treated by the compiler by default as the field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this.foo</a:t>
            </a:r>
          </a:p>
          <a:p>
            <a:pPr>
              <a:spcBef>
                <a:spcPts val="1200"/>
              </a:spcBef>
            </a:pPr>
            <a:r>
              <a:rPr lang="en-US" sz="16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practice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reduce clutter, drop the</a:t>
            </a:r>
            <a:b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prefix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(unless it’s needed).</a:t>
            </a:r>
          </a:p>
          <a:p>
            <a:pPr>
              <a:spcBef>
                <a:spcPts val="1200"/>
              </a:spcBef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7C141-B302-1BFF-3878-8D8960BBC96B}"/>
              </a:ext>
            </a:extLst>
          </p:cNvPr>
          <p:cNvSpPr txBox="1">
            <a:spLocks/>
          </p:cNvSpPr>
          <p:nvPr/>
        </p:nvSpPr>
        <p:spPr bwMode="auto">
          <a:xfrm>
            <a:off x="5745506" y="979604"/>
            <a:ext cx="3060028" cy="589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800" u="sng" kern="0" dirty="0">
                <a:solidFill>
                  <a:schemeClr val="tx1"/>
                </a:solidFill>
                <a:latin typeface="Times New Roman"/>
                <a:cs typeface="Times New Roman"/>
              </a:rPr>
              <a:t>Technical end note</a:t>
            </a:r>
            <a:r>
              <a:rPr lang="en-US" sz="1800" kern="0" dirty="0">
                <a:solidFill>
                  <a:schemeClr val="tx1"/>
                </a:solidFill>
                <a:latin typeface="Times New Roman"/>
                <a:cs typeface="Times New Roman"/>
              </a:rPr>
              <a:t> (style)</a:t>
            </a:r>
            <a:endParaRPr lang="en-US" sz="1600" kern="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endParaRPr lang="en-US" sz="1600" kern="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64E8CB9F-43A9-6736-B81E-0627D0D6E7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lang="en-US" dirty="0"/>
              <a:t>Methods </a:t>
            </a:r>
            <a:r>
              <a:rPr lang="en-US" sz="1800" dirty="0"/>
              <a:t>(class view)</a:t>
            </a:r>
            <a:endParaRPr kumimoji="0"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341073-0549-CAA3-DBDE-67979C6D8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41" y="710878"/>
            <a:ext cx="5037097" cy="551847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bank account.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BankAccount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Constructs a new bank account with the given owner and balance.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account id is a running integer, generated automatically.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BankAccount(String owner, double balance)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Calls a helper function to generate an id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balance;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 (id, owner, balance), as a string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String toString() {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latin typeface="Consolas"/>
                <a:ea typeface="Monaco"/>
                <a:cs typeface="Consolas"/>
              </a:rPr>
              <a:t>return this.id + " " + this.owner + " " + this.balance;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D82DC1-46EB-C896-5024-F955361FB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765" y="4736313"/>
            <a:ext cx="3318235" cy="32588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44000" tIns="72000" rIns="0" bIns="0" anchor="t" anchorCtr="0"/>
          <a:lstStyle/>
          <a:p>
            <a:pPr>
              <a:spcBef>
                <a:spcPts val="200"/>
              </a:spcBef>
            </a:pPr>
            <a:r>
              <a:rPr lang="en-US" sz="1100" dirty="0">
                <a:latin typeface="Consolas"/>
                <a:ea typeface="Monaco"/>
                <a:cs typeface="Consolas"/>
              </a:rPr>
              <a:t>return id + " " + owner + " " + balance;</a:t>
            </a:r>
            <a:endParaRPr lang="en-US" sz="1100" dirty="0">
              <a:latin typeface="Consolas"/>
              <a:ea typeface="Consolas"/>
              <a:cs typeface="Consolas"/>
            </a:endParaRPr>
          </a:p>
        </p:txBody>
      </p:sp>
      <p:cxnSp>
        <p:nvCxnSpPr>
          <p:cNvPr id="12" name="AutoShape 8">
            <a:extLst>
              <a:ext uri="{FF2B5EF4-FFF2-40B4-BE49-F238E27FC236}">
                <a16:creationId xmlns:a16="http://schemas.microsoft.com/office/drawing/2014/main" id="{34A5B841-5918-15EF-A3CD-09936FC58AC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593129" y="4235669"/>
            <a:ext cx="0" cy="500644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 w="lg" len="lg"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C4D8336-4683-340E-5E80-9132C912BB04}"/>
              </a:ext>
            </a:extLst>
          </p:cNvPr>
          <p:cNvSpPr txBox="1"/>
          <p:nvPr/>
        </p:nvSpPr>
        <p:spPr>
          <a:xfrm>
            <a:off x="1729818" y="5112333"/>
            <a:ext cx="23661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(less clutter = better style)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F67C4330-9418-7FDF-AFAD-D2E63DD85FFD}"/>
              </a:ext>
            </a:extLst>
          </p:cNvPr>
          <p:cNvSpPr/>
          <p:nvPr/>
        </p:nvSpPr>
        <p:spPr bwMode="auto">
          <a:xfrm>
            <a:off x="453053" y="3764399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3164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Class design: Recap</a:t>
            </a:r>
            <a:endParaRPr kumimoji="0"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10833472" y="562950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64CF49C8-FE0D-BE43-9BC6-8410A4DE0F3D}"/>
              </a:ext>
            </a:extLst>
          </p:cNvPr>
          <p:cNvSpPr/>
          <p:nvPr/>
        </p:nvSpPr>
        <p:spPr>
          <a:xfrm>
            <a:off x="5740340" y="710876"/>
            <a:ext cx="2994271" cy="2575165"/>
          </a:xfrm>
          <a:prstGeom prst="wedgeRoundRectCallout">
            <a:avLst>
              <a:gd name="adj1" fmla="val -22423"/>
              <a:gd name="adj2" fmla="val -50782"/>
              <a:gd name="adj3" fmla="val 1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104775" indent="0"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A class API is like a contract</a:t>
            </a:r>
          </a:p>
          <a:p>
            <a:pPr marL="319088" indent="-214313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In the banking example, it creates a domain language for banking operations</a:t>
            </a:r>
          </a:p>
          <a:p>
            <a:pPr marL="319088" indent="-214313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It supports the work of many developers </a:t>
            </a:r>
          </a:p>
          <a:p>
            <a:pPr marL="319088" indent="-214313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It enforces consistency, modularity, and safety</a:t>
            </a:r>
          </a:p>
        </p:txBody>
      </p:sp>
      <p:pic>
        <p:nvPicPr>
          <p:cNvPr id="1028" name="Picture 4" descr="Why are Shared Office Spaces so Popular? - THIS Workspace">
            <a:extLst>
              <a:ext uri="{FF2B5EF4-FFF2-40B4-BE49-F238E27FC236}">
                <a16:creationId xmlns:a16="http://schemas.microsoft.com/office/drawing/2014/main" id="{2A98D3F3-93E7-D743-9FFB-A9F565AB5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" t="44077" r="17463" b="2397"/>
          <a:stretch/>
        </p:blipFill>
        <p:spPr bwMode="auto">
          <a:xfrm>
            <a:off x="5901625" y="3571960"/>
            <a:ext cx="2885536" cy="134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B25BB2-9EBE-5006-5580-F3B3285DA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2" y="71388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cs typeface="Consolas"/>
              </a:rPr>
              <a:t>B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bank account to the other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latin typeface="Consolas"/>
                <a:ea typeface="Consolas"/>
                <a:cs typeface="Consolas"/>
              </a:rPr>
              <a:t>BankAccount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account, as a string</a:t>
            </a: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18365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8A338-D1B3-8575-FCAA-B295DE6C5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E26A4A3A-ED40-C19A-D75C-E6986EE5B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Class design: Recap</a:t>
            </a:r>
            <a:endParaRPr kumimoji="0"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2C2D0-3FA7-A161-FF2E-2C9430DB5DA5}"/>
              </a:ext>
            </a:extLst>
          </p:cNvPr>
          <p:cNvSpPr txBox="1"/>
          <p:nvPr/>
        </p:nvSpPr>
        <p:spPr>
          <a:xfrm>
            <a:off x="10833472" y="562950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511860A-40C6-910E-0369-429A90960A2F}"/>
              </a:ext>
            </a:extLst>
          </p:cNvPr>
          <p:cNvSpPr/>
          <p:nvPr/>
        </p:nvSpPr>
        <p:spPr>
          <a:xfrm>
            <a:off x="5635665" y="660738"/>
            <a:ext cx="3508335" cy="3408637"/>
          </a:xfrm>
          <a:prstGeom prst="wedgeRoundRectCallout">
            <a:avLst>
              <a:gd name="adj1" fmla="val -23343"/>
              <a:gd name="adj2" fmla="val -44479"/>
              <a:gd name="adj3" fmla="val 1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104775" indent="0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What would it take to develop an ATM system?</a:t>
            </a:r>
          </a:p>
          <a:p>
            <a:pPr marL="311150" indent="-2063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Server-side logic (key element:</a:t>
            </a:r>
            <a:b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the 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BankAccount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class)</a:t>
            </a:r>
          </a:p>
          <a:p>
            <a:pPr marL="1047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Plus 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(not discussed in this lecture):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73050" indent="-1682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Server-side database</a:t>
            </a:r>
            <a:b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(to persist objects)</a:t>
            </a:r>
          </a:p>
          <a:p>
            <a:pPr marL="273050" indent="-1682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Client-side user interfaces</a:t>
            </a:r>
            <a:b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(ATM, web, app, ...)</a:t>
            </a:r>
          </a:p>
          <a:p>
            <a:pPr marL="273050" indent="-1682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Communications / transaction processing / multi-threading</a:t>
            </a:r>
          </a:p>
          <a:p>
            <a:pPr marL="273050" indent="-1682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Security.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C7CB7-8FAC-067E-EAFC-A7D502EC1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638" y="4526575"/>
            <a:ext cx="2148071" cy="16110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866454-1FE7-EFA8-A188-BCDC4A211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2" y="71388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cs typeface="Consolas"/>
              </a:rPr>
              <a:t>B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bank account to the other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latin typeface="Consolas"/>
                <a:ea typeface="Consolas"/>
                <a:cs typeface="Consolas"/>
              </a:rPr>
              <a:t>BankAccount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account, as a string</a:t>
            </a: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915781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27E7C-4B59-F78C-4BF2-9E4FCA793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147A-A397-30BB-D2B7-12F58C08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C9B0E51-AB2B-4B23-93F9-52F2899336DE}"/>
              </a:ext>
            </a:extLst>
          </p:cNvPr>
          <p:cNvGrpSpPr/>
          <p:nvPr/>
        </p:nvGrpSpPr>
        <p:grpSpPr>
          <a:xfrm>
            <a:off x="878807" y="1107802"/>
            <a:ext cx="7755473" cy="3941415"/>
            <a:chOff x="878807" y="1107802"/>
            <a:chExt cx="7755473" cy="394141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CE600F82-85B1-6A66-3D52-DAD538AA7C21}"/>
                </a:ext>
              </a:extLst>
            </p:cNvPr>
            <p:cNvSpPr/>
            <p:nvPr/>
          </p:nvSpPr>
          <p:spPr bwMode="auto">
            <a:xfrm>
              <a:off x="3162733" y="1107802"/>
              <a:ext cx="2078628" cy="2321198"/>
            </a:xfrm>
            <a:prstGeom prst="roundRect">
              <a:avLst/>
            </a:prstGeom>
            <a:noFill/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" name="Content Placeholder 2">
              <a:extLst>
                <a:ext uri="{FF2B5EF4-FFF2-40B4-BE49-F238E27FC236}">
                  <a16:creationId xmlns:a16="http://schemas.microsoft.com/office/drawing/2014/main" id="{9C2C7AEC-2818-EB9D-8B0B-6393F9038B7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8807" y="4162934"/>
              <a:ext cx="7755473" cy="886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buNone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4572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9144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3716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8288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22860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7432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2004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6576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2400"/>
                </a:spcBef>
              </a:pPr>
              <a:r>
                <a:rPr lang="en-US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Abstraction</a:t>
              </a:r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(Client view):  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H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ow to use 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Fraction 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objects (previous lecture)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>
                <a:lnSpc>
                  <a:spcPct val="100000"/>
                </a:lnSpc>
                <a:spcBef>
                  <a:spcPts val="2400"/>
                </a:spcBef>
              </a:pPr>
              <a:r>
                <a:rPr lang="en-US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Implementation</a:t>
              </a:r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(Class view):  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How to implement the </a:t>
              </a:r>
              <a:r>
                <a:rPr lang="en-US" sz="1400" dirty="0">
                  <a:solidFill>
                    <a:schemeClr val="tx1"/>
                  </a:solidFill>
                  <a:latin typeface="Consolas"/>
                  <a:cs typeface="Consolas"/>
                </a:rPr>
                <a:t>Fraction 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class (this lecture)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B042D33-A1B4-7C20-33E3-55CFB772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42" y="1602071"/>
            <a:ext cx="1030938" cy="604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97BCD8-5E7F-6648-6A95-0FC605BAF3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64" t="21186" r="26349" b="17572"/>
          <a:stretch/>
        </p:blipFill>
        <p:spPr>
          <a:xfrm>
            <a:off x="5841917" y="1430927"/>
            <a:ext cx="1600575" cy="13847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240841-FF50-F357-2872-A46269EB9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206" y="1312447"/>
            <a:ext cx="1050810" cy="1389292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2C85E9-2D88-EEFE-1292-D12AAC287071}"/>
              </a:ext>
            </a:extLst>
          </p:cNvPr>
          <p:cNvSpPr txBox="1">
            <a:spLocks/>
          </p:cNvSpPr>
          <p:nvPr/>
        </p:nvSpPr>
        <p:spPr bwMode="auto">
          <a:xfrm>
            <a:off x="6200475" y="2950849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Point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F8E6CC-5797-B7B5-527F-7CF1D101E6BB}"/>
              </a:ext>
            </a:extLst>
          </p:cNvPr>
          <p:cNvSpPr txBox="1">
            <a:spLocks/>
          </p:cNvSpPr>
          <p:nvPr/>
        </p:nvSpPr>
        <p:spPr bwMode="auto">
          <a:xfrm>
            <a:off x="973991" y="2892292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BankAccount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22FE334-C404-4C86-BA46-CF5A6FBB6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3480" y="2892292"/>
            <a:ext cx="1969534" cy="1270000"/>
          </a:xfrm>
        </p:spPr>
        <p:txBody>
          <a:bodyPr>
            <a:noAutofit/>
          </a:bodyPr>
          <a:lstStyle/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Fraction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954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88592-FBEB-3D5F-8191-1E8619EE2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84CC7-B757-BCCB-8B46-9B394ED0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EEE5A-C5A6-CE39-E156-2D1476527039}"/>
              </a:ext>
            </a:extLst>
          </p:cNvPr>
          <p:cNvSpPr txBox="1"/>
          <p:nvPr/>
        </p:nvSpPr>
        <p:spPr>
          <a:xfrm>
            <a:off x="3789451" y="1834536"/>
            <a:ext cx="168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/>
                <a:cs typeface="Consolas"/>
              </a:rPr>
              <a:t>Fraction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753C0-574B-F390-90A1-53EDF3310B48}"/>
              </a:ext>
            </a:extLst>
          </p:cNvPr>
          <p:cNvSpPr txBox="1"/>
          <p:nvPr/>
        </p:nvSpPr>
        <p:spPr>
          <a:xfrm>
            <a:off x="2683799" y="2886331"/>
            <a:ext cx="70870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1/2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F00F1-DDDE-82AC-DF9E-2C55141CF7A9}"/>
              </a:ext>
            </a:extLst>
          </p:cNvPr>
          <p:cNvSpPr txBox="1"/>
          <p:nvPr/>
        </p:nvSpPr>
        <p:spPr>
          <a:xfrm>
            <a:off x="3700382" y="2905780"/>
            <a:ext cx="69738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3/5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925D7-D499-3591-8D66-3CAB62065DF1}"/>
              </a:ext>
            </a:extLst>
          </p:cNvPr>
          <p:cNvSpPr txBox="1"/>
          <p:nvPr/>
        </p:nvSpPr>
        <p:spPr>
          <a:xfrm>
            <a:off x="4605170" y="2905780"/>
            <a:ext cx="697388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19/23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5A08CF-C490-ED19-178E-8768A3EC2CDF}"/>
              </a:ext>
            </a:extLst>
          </p:cNvPr>
          <p:cNvSpPr txBox="1"/>
          <p:nvPr/>
        </p:nvSpPr>
        <p:spPr>
          <a:xfrm>
            <a:off x="5331423" y="2861191"/>
            <a:ext cx="545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0FACC-3B80-9319-E599-5450B8144922}"/>
              </a:ext>
            </a:extLst>
          </p:cNvPr>
          <p:cNvSpPr txBox="1"/>
          <p:nvPr/>
        </p:nvSpPr>
        <p:spPr>
          <a:xfrm>
            <a:off x="5941447" y="2905780"/>
            <a:ext cx="2411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numerator (int)</a:t>
            </a:r>
          </a:p>
          <a:p>
            <a:r>
              <a:rPr lang="en-US" sz="1400" dirty="0">
                <a:latin typeface="Consolas"/>
                <a:cs typeface="Consolas"/>
              </a:rPr>
              <a:t>denominator (int)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68A84-06F1-3930-B0D2-861C9BE75A20}"/>
              </a:ext>
            </a:extLst>
          </p:cNvPr>
          <p:cNvCxnSpPr>
            <a:cxnSpLocks/>
          </p:cNvCxnSpPr>
          <p:nvPr/>
        </p:nvCxnSpPr>
        <p:spPr bwMode="auto">
          <a:xfrm flipH="1">
            <a:off x="3020541" y="2209653"/>
            <a:ext cx="1026476" cy="651538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14648C-CC5D-EC9B-736B-7E3319B4F55E}"/>
              </a:ext>
            </a:extLst>
          </p:cNvPr>
          <p:cNvCxnSpPr>
            <a:cxnSpLocks/>
          </p:cNvCxnSpPr>
          <p:nvPr/>
        </p:nvCxnSpPr>
        <p:spPr bwMode="auto">
          <a:xfrm flipH="1">
            <a:off x="4089582" y="2217926"/>
            <a:ext cx="257536" cy="65832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BADF69-C5F6-2B6D-D5FC-4CD2633F3694}"/>
              </a:ext>
            </a:extLst>
          </p:cNvPr>
          <p:cNvCxnSpPr>
            <a:cxnSpLocks/>
          </p:cNvCxnSpPr>
          <p:nvPr/>
        </p:nvCxnSpPr>
        <p:spPr bwMode="auto">
          <a:xfrm>
            <a:off x="4756543" y="2217926"/>
            <a:ext cx="197011" cy="668405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9470C2-8105-E20C-16A6-5B699F571460}"/>
              </a:ext>
            </a:extLst>
          </p:cNvPr>
          <p:cNvCxnSpPr>
            <a:cxnSpLocks/>
          </p:cNvCxnSpPr>
          <p:nvPr/>
        </p:nvCxnSpPr>
        <p:spPr bwMode="auto">
          <a:xfrm>
            <a:off x="5096985" y="2204611"/>
            <a:ext cx="1009375" cy="68172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570B3C-8D59-7C66-1B23-1C3DC10B73B2}"/>
              </a:ext>
            </a:extLst>
          </p:cNvPr>
          <p:cNvGrpSpPr/>
          <p:nvPr/>
        </p:nvGrpSpPr>
        <p:grpSpPr>
          <a:xfrm>
            <a:off x="1021177" y="1785551"/>
            <a:ext cx="2768274" cy="1766560"/>
            <a:chOff x="225019" y="2078287"/>
            <a:chExt cx="2768274" cy="17665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3DC281-3788-0C08-4CEF-888E097EBC69}"/>
                </a:ext>
              </a:extLst>
            </p:cNvPr>
            <p:cNvSpPr txBox="1"/>
            <p:nvPr/>
          </p:nvSpPr>
          <p:spPr>
            <a:xfrm>
              <a:off x="2224383" y="2078287"/>
              <a:ext cx="768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  <a:t>class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A45D43-7417-B5C3-B9CC-F8A3C6CDC289}"/>
                </a:ext>
              </a:extLst>
            </p:cNvPr>
            <p:cNvSpPr txBox="1"/>
            <p:nvPr/>
          </p:nvSpPr>
          <p:spPr>
            <a:xfrm>
              <a:off x="225019" y="3198516"/>
              <a:ext cx="16481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  <a:t>Objects</a:t>
              </a:r>
              <a:b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</a:br>
              <a: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  <a:t>(instances)</a:t>
              </a: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8279CB0-097A-867B-031A-FF68B53D742D}"/>
              </a:ext>
            </a:extLst>
          </p:cNvPr>
          <p:cNvSpPr txBox="1">
            <a:spLocks/>
          </p:cNvSpPr>
          <p:nvPr/>
        </p:nvSpPr>
        <p:spPr bwMode="auto">
          <a:xfrm>
            <a:off x="878807" y="4162934"/>
            <a:ext cx="7755473" cy="88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buNone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7432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2004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576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algn="l">
              <a:lnSpc>
                <a:spcPct val="100000"/>
              </a:lnSpc>
              <a:spcBef>
                <a:spcPts val="2400"/>
              </a:spcBef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Abstraction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(Client view):  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 to use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 (previous lecture)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2400"/>
              </a:spcBef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Implementation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(Class view):  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How to implement the </a:t>
            </a:r>
            <a:r>
              <a:rPr lang="en-US" sz="1400" dirty="0">
                <a:solidFill>
                  <a:schemeClr val="tx1"/>
                </a:solidFill>
                <a:latin typeface="Consolas"/>
                <a:cs typeface="Consolas"/>
              </a:rPr>
              <a:t>Fraction 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class (this lecture)</a:t>
            </a:r>
          </a:p>
        </p:txBody>
      </p:sp>
    </p:spTree>
    <p:extLst>
      <p:ext uri="{BB962C8B-B14F-4D97-AF65-F5344CB8AC3E}">
        <p14:creationId xmlns:p14="http://schemas.microsoft.com/office/powerpoint/2010/main" val="1759483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3450FD-5E4E-9775-78B0-2BCFD232D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6" y="691925"/>
            <a:ext cx="4204821" cy="50838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 like 1/2 or -2/3. 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*  A fraction is characterized by a numerator and a denominator.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fraction. For example,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*  given 3 and 5, constructs the fraction 3/5.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sum of this fraction and the other one.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1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product of this fraction and the other one.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1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endParaRPr lang="en-US" sz="1100" dirty="0">
              <a:solidFill>
                <a:srgbClr val="4F76CB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inverse of this fraction.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a string representation of this fraction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 * in the form "numerator/denominator"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String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Class API</a:t>
            </a:r>
            <a:endParaRPr kumimoji="0" lang="en-US" sz="1600" dirty="0"/>
          </a:p>
        </p:txBody>
      </p:sp>
    </p:spTree>
    <p:extLst>
      <p:ext uri="{BB962C8B-B14F-4D97-AF65-F5344CB8AC3E}">
        <p14:creationId xmlns:p14="http://schemas.microsoft.com/office/powerpoint/2010/main" val="294255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23232-DF5D-C72F-8B32-F01AF6DD4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F6A20B-B140-2820-83F0-96B8C3549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6" y="691925"/>
            <a:ext cx="4204821" cy="50838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 like 1/2 or -2/3. 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*  A fraction is characterized by a numerator and a denominator.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fraction. For example,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*  given 3 and 5, constructs the fraction 3/5.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sum of this fraction and the other one.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1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product of this fraction and the other one.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1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endParaRPr lang="en-US" sz="1100" dirty="0">
              <a:solidFill>
                <a:srgbClr val="4F76CB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inverse of this fraction.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a string representation of this fraction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 * in the form "numerator/denominator"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String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3F8055DC-50E3-E7DD-E6C0-7524E1D205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Creating and displaying objects</a:t>
            </a:r>
            <a:endParaRPr kumimoji="0" lang="en-US" sz="1600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F193A0E-ED27-5E65-1E9C-37038C2F45D1}"/>
              </a:ext>
            </a:extLst>
          </p:cNvPr>
          <p:cNvSpPr/>
          <p:nvPr/>
        </p:nvSpPr>
        <p:spPr bwMode="auto">
          <a:xfrm>
            <a:off x="504714" y="1711958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1B0682A7-581E-ADD6-FFAE-BA7A1DAF793C}"/>
              </a:ext>
            </a:extLst>
          </p:cNvPr>
          <p:cNvSpPr/>
          <p:nvPr/>
        </p:nvSpPr>
        <p:spPr bwMode="auto">
          <a:xfrm>
            <a:off x="358916" y="4915539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2EAA2E-C9ED-79D8-8BCE-4128E6F19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202" y="1277191"/>
            <a:ext cx="2840301" cy="290125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code, in any class: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Fraction(1,3);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Fraction(1,2);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System.out.println(a);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System.out.println(b);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7D342E-0298-B2E5-F11B-916F47A6A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69" y="3925402"/>
            <a:ext cx="1934336" cy="132769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36000" anchor="t" anchorCtr="0"/>
          <a:lstStyle/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Output:</a:t>
            </a:r>
            <a:endParaRPr lang="en-US" sz="1100" b="1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1/3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641970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E5FB6-1177-6016-A7FF-2F88638C2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2F6BDA7B-BB0F-5278-F8A1-55125A8067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Creating and displaying objects</a:t>
            </a:r>
            <a:endParaRPr kumimoji="0"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E9D27D-755D-DECD-40D3-825E9CDD9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202" y="1277191"/>
            <a:ext cx="2840301" cy="290125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code, in any class: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Fraction(1,3);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Fraction(1,2);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System.out.println(a);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System.out.println(b);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59CD59-462A-85EE-A82D-F33F656F4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703" y="691925"/>
            <a:ext cx="4204821" cy="50838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 like 1/2 or -2/3.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private int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int denominator;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fraction.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</a:t>
            </a:r>
          </a:p>
          <a:p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       // Initializes the object's fields</a:t>
            </a:r>
          </a:p>
          <a:p>
            <a:r>
              <a:rPr lang="en-US" sz="11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this.numerator =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this.denominator = denominator;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a string representation of this fraction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 * in the form "numerator/denominator"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String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latin typeface="Consolas"/>
                <a:ea typeface="Consolas"/>
                <a:cs typeface="Consolas"/>
              </a:rPr>
              <a:t>()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return numerator + "/" + denominator;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CF12FA-B0F5-FC3C-E9DF-E1F65AA5E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69" y="3925402"/>
            <a:ext cx="1934336" cy="132769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36000" anchor="t" anchorCtr="0"/>
          <a:lstStyle/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Output:</a:t>
            </a:r>
            <a:endParaRPr lang="en-US" sz="1100" b="1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1/3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1/2</a:t>
            </a:r>
          </a:p>
        </p:txBody>
      </p:sp>
      <p:pic>
        <p:nvPicPr>
          <p:cNvPr id="2" name="Picture 6" descr="Open box - Free shipping and delivery icons">
            <a:extLst>
              <a:ext uri="{FF2B5EF4-FFF2-40B4-BE49-F238E27FC236}">
                <a16:creationId xmlns:a16="http://schemas.microsoft.com/office/drawing/2014/main" id="{B5990703-92FC-0FA4-4928-745E99C27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29" y="795616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69F1B0E0-99BA-E077-AE21-96F6E8E01F47}"/>
              </a:ext>
            </a:extLst>
          </p:cNvPr>
          <p:cNvSpPr/>
          <p:nvPr/>
        </p:nvSpPr>
        <p:spPr bwMode="auto">
          <a:xfrm>
            <a:off x="485860" y="3209802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1771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5E2C7-2857-6316-41E2-99A6DAC5C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9B773296-93BB-4C7D-7467-535112D71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sz="2000" dirty="0"/>
              <a:t>Fraction Constructor</a:t>
            </a:r>
            <a:endParaRPr kumimoji="0"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783020-6F00-0A2A-69D1-4116C38BB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703" y="691925"/>
            <a:ext cx="4204821" cy="50838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 like 1/2 or -2/3.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private int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int denominator;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fraction.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</a:t>
            </a:r>
          </a:p>
          <a:p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       // Initializes the object's fields</a:t>
            </a:r>
          </a:p>
          <a:p>
            <a:r>
              <a:rPr lang="en-US" sz="11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this.numerator =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this.denominator = denominator;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a string representation of this fraction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 * in the form "numerator/denominator"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String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latin typeface="Consolas"/>
                <a:ea typeface="Consolas"/>
                <a:cs typeface="Consolas"/>
              </a:rPr>
              <a:t>()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return numerator + "/" + denominator;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pic>
        <p:nvPicPr>
          <p:cNvPr id="2" name="Picture 6" descr="Open box - Free shipping and delivery icons">
            <a:extLst>
              <a:ext uri="{FF2B5EF4-FFF2-40B4-BE49-F238E27FC236}">
                <a16:creationId xmlns:a16="http://schemas.microsoft.com/office/drawing/2014/main" id="{DFE4FA3A-0982-F5F5-867B-58242490F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29" y="795616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5960AD-A4F7-15F3-79A2-6F99FF4FB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202" y="1277191"/>
            <a:ext cx="2840301" cy="290125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code, in any class: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Fraction(1,3);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Fraction(1,2);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System.out.println(a);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System.out.println(b);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Fraction(-2,-3);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Fraction(4,-5);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latin typeface="Consolas"/>
                <a:ea typeface="Consolas"/>
                <a:cs typeface="Consolas"/>
              </a:rPr>
              <a:t>Fraction(8,16);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System.out.println(c);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System.out.println(d);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System.out.println(e);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7651C-C37F-B54C-F4FF-F8FE6D00C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69" y="3925402"/>
            <a:ext cx="1934336" cy="132769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36000" anchor="t" anchorCtr="0"/>
          <a:lstStyle/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Output:</a:t>
            </a:r>
            <a:endParaRPr lang="en-US" sz="1100" b="1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1/3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1/2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-2/-3 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can be improved</a:t>
            </a:r>
            <a:endParaRPr lang="en-US" sz="1050" dirty="0">
              <a:solidFill>
                <a:srgbClr val="006F4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4/-5  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can be improved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8/16  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can be improved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50D77D0-CF43-2E19-1A38-767B2AB19E28}"/>
              </a:ext>
            </a:extLst>
          </p:cNvPr>
          <p:cNvSpPr/>
          <p:nvPr/>
        </p:nvSpPr>
        <p:spPr bwMode="auto">
          <a:xfrm>
            <a:off x="504714" y="1711958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2122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account: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558" y="721660"/>
            <a:ext cx="6479379" cy="2822203"/>
          </a:xfrm>
        </p:spPr>
        <p:txBody>
          <a:bodyPr/>
          <a:lstStyle/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Goal</a:t>
            </a:r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: represent and manipulate bank accounts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Representation</a:t>
            </a:r>
            <a:b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Things we wish </a:t>
            </a:r>
            <a:r>
              <a:rPr lang="en-US" sz="1600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to record</a:t>
            </a:r>
            <a:br>
              <a:rPr lang="en-US" sz="16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about bank accounts: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account ID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account owner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account balance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SzPct val="50000"/>
              <a:buFont typeface="Wingdings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…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4E2179-6907-C745-BAC1-598DC3BC429C}"/>
              </a:ext>
            </a:extLst>
          </p:cNvPr>
          <p:cNvSpPr txBox="1">
            <a:spLocks/>
          </p:cNvSpPr>
          <p:nvPr/>
        </p:nvSpPr>
        <p:spPr bwMode="auto">
          <a:xfrm>
            <a:off x="3006273" y="1126336"/>
            <a:ext cx="4426286" cy="262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Manipulation</a:t>
            </a:r>
            <a:b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6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Things we wish </a:t>
            </a:r>
            <a:r>
              <a:rPr lang="en-US" sz="1600" i="1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to do</a:t>
            </a:r>
            <a:r>
              <a:rPr lang="en-US" sz="16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with bank accounts: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i="1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construct </a:t>
            </a:r>
            <a:r>
              <a:rPr lang="en-US" sz="1600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a new account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i="1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display</a:t>
            </a:r>
            <a:r>
              <a:rPr lang="en-US" sz="1600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the account 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i="1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deposit</a:t>
            </a:r>
            <a:r>
              <a:rPr lang="en-US" sz="1600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money in the account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i="1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withdraw</a:t>
            </a:r>
            <a:r>
              <a:rPr lang="en-US" sz="1600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money from the account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i="1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transfer</a:t>
            </a:r>
            <a:r>
              <a:rPr lang="en-US" sz="1600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money to another account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SzPct val="50000"/>
              <a:buFont typeface="Wingdings" charset="2"/>
              <a:buChar char="q"/>
            </a:pPr>
            <a:r>
              <a:rPr lang="en-US" sz="1600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</a:p>
          <a:p>
            <a:pPr marL="285750" indent="-285750">
              <a:buFont typeface="Arial"/>
              <a:buChar char="•"/>
            </a:pPr>
            <a:endParaRPr lang="en-US" kern="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C28369-8B76-07D5-FE2B-D316A29384B8}"/>
              </a:ext>
            </a:extLst>
          </p:cNvPr>
          <p:cNvGrpSpPr/>
          <p:nvPr/>
        </p:nvGrpSpPr>
        <p:grpSpPr>
          <a:xfrm>
            <a:off x="569943" y="3553966"/>
            <a:ext cx="7470471" cy="2736695"/>
            <a:chOff x="569943" y="3553966"/>
            <a:chExt cx="7470471" cy="2736695"/>
          </a:xfrm>
        </p:grpSpPr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3363D357-E664-E849-AF67-DBD6B7EC4D64}"/>
                </a:ext>
              </a:extLst>
            </p:cNvPr>
            <p:cNvSpPr/>
            <p:nvPr/>
          </p:nvSpPr>
          <p:spPr>
            <a:xfrm>
              <a:off x="569943" y="5406879"/>
              <a:ext cx="7470471" cy="883782"/>
            </a:xfrm>
            <a:prstGeom prst="wedgeRoundRectCallout">
              <a:avLst>
                <a:gd name="adj1" fmla="val -20966"/>
                <a:gd name="adj2" fmla="val 45913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Ins="0" rtlCol="0" anchor="t" anchorCtr="0"/>
            <a:lstStyle/>
            <a:p>
              <a:pPr>
                <a:spcBef>
                  <a:spcPts val="1200"/>
                </a:spcBef>
              </a:pPr>
              <a:r>
                <a:rPr lang="en-US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Determined by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  Representative users, product manager, system architect</a:t>
              </a:r>
            </a:p>
            <a:p>
              <a:pPr>
                <a:spcBef>
                  <a:spcPts val="1200"/>
                </a:spcBef>
              </a:pPr>
              <a:r>
                <a:rPr lang="en-US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outcome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 </a:t>
              </a:r>
              <a:r>
                <a:rPr lang="en-US" sz="160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BankAccount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API </a:t>
              </a:r>
            </a:p>
          </p:txBody>
        </p:sp>
        <p:pic>
          <p:nvPicPr>
            <p:cNvPr id="1026" name="Picture 2" descr="How to Run a Successful Design Review | UX Booth">
              <a:extLst>
                <a:ext uri="{FF2B5EF4-FFF2-40B4-BE49-F238E27FC236}">
                  <a16:creationId xmlns:a16="http://schemas.microsoft.com/office/drawing/2014/main" id="{BA53ABD8-060F-D301-4495-29ED19CBD5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1441" y="3553966"/>
              <a:ext cx="3525633" cy="1696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540FDE3C-2DE2-5EE4-7E1F-5FF724F47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46" y="136410"/>
            <a:ext cx="2551451" cy="10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55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96CF8-4C48-65B1-EB7B-67815036B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8EA6D9-C736-106E-F815-761B3C0F5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6" y="691925"/>
            <a:ext cx="4204821" cy="572772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 like 1/2 or -2/3.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private int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int denominator;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fraction, and reduces it if necessary.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</a:t>
            </a:r>
            <a:endParaRPr lang="en-US" sz="1100" dirty="0">
              <a:solidFill>
                <a:srgbClr val="006F4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this.numerator =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this.denominator = denominator;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Reduces this fraction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this.reduce(); 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//  Reduces this fraction by dividing its numerator and</a:t>
            </a:r>
            <a:b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//  denominator by their </a:t>
            </a:r>
            <a:r>
              <a:rPr lang="en-US" sz="110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GCD</a:t>
            </a:r>
            <a:endParaRPr lang="en-US" sz="1100" dirty="0">
              <a:solidFill>
                <a:srgbClr val="006F4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reduce</a:t>
            </a:r>
            <a:r>
              <a:rPr lang="en-US" sz="1100" dirty="0">
                <a:latin typeface="Consolas"/>
                <a:ea typeface="Consolas"/>
                <a:cs typeface="Consolas"/>
              </a:rPr>
              <a:t>()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int gcd = gcd(Math.abs(numerator),</a:t>
            </a:r>
            <a:br>
              <a:rPr lang="en-US" sz="1100" dirty="0">
                <a:latin typeface="Consolas"/>
                <a:ea typeface="Consolas"/>
                <a:cs typeface="Consolas"/>
              </a:rPr>
            </a:br>
            <a:r>
              <a:rPr lang="en-US" sz="1100" dirty="0">
                <a:latin typeface="Consolas"/>
                <a:ea typeface="Consolas"/>
                <a:cs typeface="Consolas"/>
              </a:rPr>
              <a:t>                      Math.abs(denominator));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numerator = numerator / gcd;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denominator = denominator / gcd;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he-IL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Returns the greatest common divisor of two positive numbers.</a:t>
            </a:r>
          </a:p>
          <a:p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private static int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gcd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(int x, int y) {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    int rem;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while (y != 0) {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        rem = x % y;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        x = y;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        y = rem;</a:t>
            </a:r>
            <a:r>
              <a:rPr lang="he-IL" sz="1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    return x;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}</a:t>
            </a:r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540849C3-BD9F-191F-6B1A-F4B71423E7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sz="2000" dirty="0"/>
              <a:t>Fraction Constructor: Improved</a:t>
            </a:r>
            <a:endParaRPr kumimoji="0"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92B5DD-48E4-9AB4-E9CC-95C452A8A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202" y="1277191"/>
            <a:ext cx="2840301" cy="290125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code, in any class: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Fraction(1,3);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Fraction(1,2);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System.out.println(a);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System.out.println(b);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Fraction(-2,-3);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Fraction(4,-5);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latin typeface="Consolas"/>
                <a:ea typeface="Consolas"/>
                <a:cs typeface="Consolas"/>
              </a:rPr>
              <a:t>Fraction(8,16);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System.out.println(c);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System.out.println(d);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System.out.println(e);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327C5-9F56-3193-EC6B-94A44737F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69" y="3925402"/>
            <a:ext cx="1934336" cy="132769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36000" anchor="t" anchorCtr="0"/>
          <a:lstStyle/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Output:</a:t>
            </a:r>
            <a:endParaRPr lang="en-US" sz="1100" b="1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1/3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1/2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-2/-3 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can be improved</a:t>
            </a:r>
            <a:endParaRPr lang="en-US" sz="1050" dirty="0">
              <a:solidFill>
                <a:srgbClr val="006F4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4/-5  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can be improved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1/2</a:t>
            </a:r>
            <a:endParaRPr lang="en-US" sz="1100" dirty="0">
              <a:solidFill>
                <a:srgbClr val="006F4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F51591C-2A33-D797-9936-3B79F16CB463}"/>
              </a:ext>
            </a:extLst>
          </p:cNvPr>
          <p:cNvSpPr/>
          <p:nvPr/>
        </p:nvSpPr>
        <p:spPr bwMode="auto">
          <a:xfrm>
            <a:off x="504714" y="1711958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73571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1F28-43E1-530C-A841-7B30DDC45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71E94A8-4720-EDE3-92D0-96ED90C7B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6" y="691925"/>
            <a:ext cx="4204821" cy="572772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 like 1/2 or -2/3.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private int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int denominator;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fraction, and reduces it if necessary.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</a:t>
            </a:r>
            <a:endParaRPr lang="en-US" sz="1100" dirty="0">
              <a:solidFill>
                <a:srgbClr val="006F4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this.numerator =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this.denominator = denominator;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Reduces this fraction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this.reduce(); 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//  Reduces this fraction by dividing its numerator and</a:t>
            </a:r>
            <a:b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//  denominator by their GCD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reduce</a:t>
            </a:r>
            <a:r>
              <a:rPr lang="en-US" sz="1100" dirty="0">
                <a:latin typeface="Consolas"/>
                <a:ea typeface="Consolas"/>
                <a:cs typeface="Consolas"/>
              </a:rPr>
              <a:t>()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int gcd = gcd(Math.abs(numerator),</a:t>
            </a:r>
            <a:br>
              <a:rPr lang="en-US" sz="1100" dirty="0">
                <a:latin typeface="Consolas"/>
                <a:ea typeface="Consolas"/>
                <a:cs typeface="Consolas"/>
              </a:rPr>
            </a:br>
            <a:r>
              <a:rPr lang="en-US" sz="1100" dirty="0">
                <a:latin typeface="Consolas"/>
                <a:ea typeface="Consolas"/>
                <a:cs typeface="Consolas"/>
              </a:rPr>
              <a:t>                      Math.abs(denominator));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numerator = numerator / gcd;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denominator = denominator / gcd;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he-IL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Returns the greatest common divisor of two positive numbers.</a:t>
            </a:r>
          </a:p>
          <a:p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private static int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gcd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(int x, int y) {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    int rem;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while (y != 0) {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        rem = x % y;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        x = y;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        y = rem;</a:t>
            </a:r>
            <a:r>
              <a:rPr lang="he-IL" sz="1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    return x;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}</a:t>
            </a:r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ADC123BB-8DE6-D786-2653-E035839DB7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sz="2000" dirty="0"/>
              <a:t>Fraction Constructor: Improved</a:t>
            </a:r>
            <a:endParaRPr kumimoji="0" lang="en-US" sz="1400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690CA29F-88E2-E73C-6D3A-C47866AD2471}"/>
              </a:ext>
            </a:extLst>
          </p:cNvPr>
          <p:cNvSpPr/>
          <p:nvPr/>
        </p:nvSpPr>
        <p:spPr>
          <a:xfrm>
            <a:off x="4977098" y="755007"/>
            <a:ext cx="3554626" cy="1931632"/>
          </a:xfrm>
          <a:prstGeom prst="wedgeRoundRectCallout">
            <a:avLst>
              <a:gd name="adj1" fmla="val -3938"/>
              <a:gd name="adj2" fmla="val 50675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3600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Note 1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: Minimize code clutter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In the constructor’s code: “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this.reduce();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” can be replaced with “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reduce();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”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Explanation: we are calling a method in the same class, on the current object.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C3A42F89-935A-B578-5C22-E7D01217CB23}"/>
              </a:ext>
            </a:extLst>
          </p:cNvPr>
          <p:cNvSpPr/>
          <p:nvPr/>
        </p:nvSpPr>
        <p:spPr>
          <a:xfrm>
            <a:off x="4977098" y="2678714"/>
            <a:ext cx="3554626" cy="2082302"/>
          </a:xfrm>
          <a:prstGeom prst="wedgeRoundRectCallout">
            <a:avLst>
              <a:gd name="adj1" fmla="val -3938"/>
              <a:gd name="adj2" fmla="val 50675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3600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Note 2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: (refactoring)</a:t>
            </a: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Best practice: Move the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gcd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function to a </a:t>
            </a:r>
            <a:r>
              <a:rPr lang="en-US" sz="1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MyMath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class, make it public, and use it  by calling  </a:t>
            </a:r>
            <a:r>
              <a:rPr lang="en-US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MyMath.gcd(int,int)</a:t>
            </a:r>
            <a:r>
              <a:rPr lang="en-US" sz="1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Rationale: The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gcd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function can serve many needs, not only those of the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class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And... It simply does not belong to a class that represents fractions.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F4FEA5E-161F-3274-B21F-E86CFE196F1A}"/>
              </a:ext>
            </a:extLst>
          </p:cNvPr>
          <p:cNvSpPr/>
          <p:nvPr/>
        </p:nvSpPr>
        <p:spPr bwMode="auto">
          <a:xfrm>
            <a:off x="504714" y="1711958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2236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E03FB-6CC6-5F99-B11D-5E05FD23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62377C-6C7E-A5A3-2480-349451478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6" y="691925"/>
            <a:ext cx="4204821" cy="572772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 like 1/2 or -2/3.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private int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int denominator;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reduced fraction from the given numerator and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denominator. For example, given 8 and 16, constructs the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fraction 1/2. If the denominator is negative, inverts the signs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of both the numerator and the denominator.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For example, 2/-3 becomes -2/3, and -2/-3 becomes 2/3.     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@param numerator     (can be signed)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@param denominator (can be signed, must be non-zero)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@return a reduced, properly signed fraction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@pre denominator != 0 (not checked)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</a:t>
            </a:r>
            <a:endParaRPr lang="en-US" sz="1100" dirty="0">
              <a:solidFill>
                <a:srgbClr val="006F4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Handles the signs of the numerator and denominator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if (denominator &lt; 0)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    numerator = -1 *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    denominator = -1 * denominator;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Initializes the fields of this fraction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this.numerator =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this.denominator = denominator;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Divides the numerator and the denominator of this</a:t>
            </a:r>
            <a:b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        // fraction by their greatest common divisor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reduce(); 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// More Fraction methods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E1DCB0BD-358A-9810-3308-0255E837E9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sz="2000" dirty="0"/>
              <a:t>Fraction Constructor: Final</a:t>
            </a:r>
            <a:endParaRPr kumimoji="0"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10492-B181-CF37-6D34-CA0319C23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243" y="3274157"/>
            <a:ext cx="2840301" cy="205458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code, in any class: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Fraction(-2,-3);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Fraction(4,-5);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latin typeface="Consolas"/>
                <a:ea typeface="Consolas"/>
                <a:cs typeface="Consolas"/>
              </a:rPr>
              <a:t>Fraction(8,16);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System.out.println(c);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System.out.println(d);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System.out.println(e);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B2CB3C-895D-912A-C2B4-A2FBA1E3E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8300" y="5155111"/>
            <a:ext cx="1934336" cy="94088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36000" anchor="t" anchorCtr="0"/>
          <a:lstStyle/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Output:</a:t>
            </a:r>
            <a:endParaRPr lang="en-US" sz="1100" b="1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2/3 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can be improved</a:t>
            </a:r>
            <a:endParaRPr lang="en-US" sz="1050" dirty="0">
              <a:solidFill>
                <a:srgbClr val="006F4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-4/5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can be improved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1/2 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can be improved</a:t>
            </a:r>
          </a:p>
        </p:txBody>
      </p:sp>
    </p:spTree>
    <p:extLst>
      <p:ext uri="{BB962C8B-B14F-4D97-AF65-F5344CB8AC3E}">
        <p14:creationId xmlns:p14="http://schemas.microsoft.com/office/powerpoint/2010/main" val="409289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BCA5-7D2A-5E39-7C93-64FE87356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9504F7-FE6F-8DDE-E04A-A6B431CC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6" y="691925"/>
            <a:ext cx="4204821" cy="572772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 like 1/2 or -2/3.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private int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int denominator;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reduced fraction from the given numerator and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denominator. For example, given 8 and 16, constructs the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fraction 1/2. If the denominator is negative, inverts the signs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of both the numerator and the denominator.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For example, 2/-3 becomes -2/3, and -2/-3 becomes 2/3.     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@param numerator     (can be signed)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@param denominator (can be signed, must be non-zero)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@return a reduced, properly signed fraction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@pre denominator != 0 (not checked)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</a:t>
            </a:r>
            <a:endParaRPr lang="en-US" sz="1100" dirty="0">
              <a:solidFill>
                <a:srgbClr val="006F4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Handles the signs of the numerator and denominator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if (denominator &lt; 0)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    numerator = -1 *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    denominator = -1 * denominator;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Initializes the fields of this fraction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this.numerator =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this.denominator = denominator;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Divides the numerator and the denominator of this</a:t>
            </a:r>
            <a:b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        // fraction by their greatest common divisor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reduce(); 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// More Fraction methods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86846F5-8B20-FC5E-E698-80DCF0E410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sz="2000" dirty="0"/>
              <a:t>Fraction Constructor: Final</a:t>
            </a:r>
            <a:endParaRPr kumimoji="0" lang="en-US" sz="1400" dirty="0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7ABA96C4-928E-2990-F5FD-8B69C309D784}"/>
              </a:ext>
            </a:extLst>
          </p:cNvPr>
          <p:cNvSpPr/>
          <p:nvPr/>
        </p:nvSpPr>
        <p:spPr>
          <a:xfrm>
            <a:off x="4977098" y="755007"/>
            <a:ext cx="3554626" cy="2299278"/>
          </a:xfrm>
          <a:prstGeom prst="wedgeRoundRectCallout">
            <a:avLst>
              <a:gd name="adj1" fmla="val -3938"/>
              <a:gd name="adj2" fmla="val 50675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3600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Note 1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: Javadoc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documentation tool that uses annotations (like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/** comment */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for generating HTML documentation pages from the source code.</a:t>
            </a:r>
          </a:p>
          <a:p>
            <a:pPr>
              <a:spcBef>
                <a:spcPts val="600"/>
              </a:spcBef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creating standardized, easy-to-read documentation for Java classes, methods, and fields.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C1AA8C6-CB18-B8B7-3519-62283B016AC3}"/>
              </a:ext>
            </a:extLst>
          </p:cNvPr>
          <p:cNvSpPr/>
          <p:nvPr/>
        </p:nvSpPr>
        <p:spPr>
          <a:xfrm>
            <a:off x="5061180" y="3429000"/>
            <a:ext cx="3714627" cy="1139343"/>
          </a:xfrm>
          <a:prstGeom prst="wedgeRoundRectCallout">
            <a:avLst>
              <a:gd name="adj1" fmla="val -3938"/>
              <a:gd name="adj2" fmla="val 50675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3600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Note 2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: Exceptions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What to do when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denominator == 0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?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Solution: Throwing an exception (later).</a:t>
            </a:r>
          </a:p>
        </p:txBody>
      </p:sp>
    </p:spTree>
    <p:extLst>
      <p:ext uri="{BB962C8B-B14F-4D97-AF65-F5344CB8AC3E}">
        <p14:creationId xmlns:p14="http://schemas.microsoft.com/office/powerpoint/2010/main" val="8272551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AD571-8029-119B-3744-B0130E33A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B17EF5-7572-79DB-D8DD-A63E38ECC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5" y="691925"/>
            <a:ext cx="5163523" cy="50838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signed fraction like 1/2 or -2/3. */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fraction. For example,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*  given 3 and 5, constructs the fraction 3/5.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sum of this fraction and the other one.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1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product of this fraction and the other one.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1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endParaRPr lang="en-US" sz="1100" dirty="0">
              <a:solidFill>
                <a:srgbClr val="4F76CB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inverse of this fraction.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a string representation of this fraction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 * in the form "numerator/denominator"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String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26D02D7-37F6-D929-DEA1-3F14AFF95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Fraction arithmetic methods</a:t>
            </a:r>
            <a:endParaRPr kumimoji="0" lang="en-US" sz="1400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AA2D809-B66B-B33A-57CB-57428AB9ACE5}"/>
              </a:ext>
            </a:extLst>
          </p:cNvPr>
          <p:cNvSpPr/>
          <p:nvPr/>
        </p:nvSpPr>
        <p:spPr bwMode="auto">
          <a:xfrm>
            <a:off x="358916" y="3066578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735A728-DC25-ECCC-28EE-E8EE21614CB7}"/>
              </a:ext>
            </a:extLst>
          </p:cNvPr>
          <p:cNvSpPr/>
          <p:nvPr/>
        </p:nvSpPr>
        <p:spPr bwMode="auto">
          <a:xfrm>
            <a:off x="378356" y="3567609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692C29-4BAC-7A2E-1C4A-5C8FEEDFE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676" y="4724070"/>
            <a:ext cx="5020903" cy="178183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36000" rIns="0" bIns="262800" anchor="t" anchorCtr="0"/>
          <a:lstStyle/>
          <a:p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code, in any class: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 a = </a:t>
            </a:r>
            <a:r>
              <a:rPr lang="en-US" sz="11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Fraction(1,3);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 b = </a:t>
            </a:r>
            <a:r>
              <a:rPr lang="en-US" sz="11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Fraction(3,7);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System.out.println(a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+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b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=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a.add(b));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System.out.println(a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*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b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=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a.multiply(b));</a:t>
            </a:r>
          </a:p>
          <a:p>
            <a:pPr>
              <a:spcBef>
                <a:spcPts val="300"/>
              </a:spcBef>
            </a:pPr>
            <a:endParaRPr lang="en-IL" sz="11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0CAE93-31AD-032E-F300-720D7830E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179" y="3938039"/>
            <a:ext cx="2335323" cy="110692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36000" anchor="t" anchorCtr="0"/>
          <a:lstStyle/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Output:</a:t>
            </a:r>
            <a:endParaRPr lang="en-US" sz="1200" b="1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IL" sz="1100">
                <a:latin typeface="Consolas" panose="020B0609020204030204" pitchFamily="49" charset="0"/>
                <a:cs typeface="Consolas" panose="020B0609020204030204" pitchFamily="49" charset="0"/>
              </a:rPr>
              <a:t>1/3 + 3/7 = 16/21</a:t>
            </a:r>
          </a:p>
          <a:p>
            <a:pPr>
              <a:spcBef>
                <a:spcPts val="600"/>
              </a:spcBef>
            </a:pPr>
            <a:r>
              <a:rPr lang="en-IL" sz="1100">
                <a:latin typeface="Consolas" panose="020B0609020204030204" pitchFamily="49" charset="0"/>
                <a:cs typeface="Consolas" panose="020B0609020204030204" pitchFamily="49" charset="0"/>
              </a:rPr>
              <a:t>1/3 * 3/7 = 1/7</a:t>
            </a:r>
          </a:p>
          <a:p>
            <a:pPr>
              <a:spcBef>
                <a:spcPts val="600"/>
              </a:spcBef>
            </a:pPr>
            <a:endParaRPr lang="en-IL" sz="11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12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A72C3-1BCE-D993-D46F-D85F74C75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F2D29675-DDD4-584E-D62D-C668708B25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Fraction arithmetic methods</a:t>
            </a:r>
            <a:endParaRPr kumimoji="0"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94C00F-FCE0-62C5-BDED-09F996795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7" y="691925"/>
            <a:ext cx="5150798" cy="50838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signed fraction like 1/2 or -2/3. */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private int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int denominator;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reduced fraction from the given num. and denom.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 {</a:t>
            </a:r>
          </a:p>
          <a:p>
            <a:r>
              <a:rPr lang="en-US" sz="1200" dirty="0">
                <a:solidFill>
                  <a:srgbClr val="0048B7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Code omitted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48B7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sum of this fraction and the other one */</a:t>
            </a:r>
            <a:endParaRPr lang="en-US" sz="1100" dirty="0">
              <a:solidFill>
                <a:srgbClr val="0048B7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100" dirty="0">
                <a:latin typeface="Consolas"/>
                <a:ea typeface="Consolas"/>
                <a:cs typeface="Consolas"/>
              </a:rPr>
              <a:t> (Fraction other) {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return new Fraction ( (numerator * other.denominator +</a:t>
            </a:r>
            <a:br>
              <a:rPr lang="en-US" sz="1100" dirty="0">
                <a:latin typeface="Consolas"/>
                <a:ea typeface="Consolas"/>
                <a:cs typeface="Consolas"/>
              </a:rPr>
            </a:br>
            <a:r>
              <a:rPr lang="en-US" sz="1100" dirty="0">
                <a:latin typeface="Consolas"/>
                <a:ea typeface="Consolas"/>
                <a:cs typeface="Consolas"/>
              </a:rPr>
              <a:t>                               other.numerator * denominator),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                      denominator * other.denominator );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480"/>
              </a:lnSpc>
              <a:spcBef>
                <a:spcPts val="600"/>
              </a:spcBef>
            </a:pPr>
            <a:r>
              <a:rPr lang="en-US" sz="1100" dirty="0">
                <a:solidFill>
                  <a:srgbClr val="0048B7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product of this fraction and the other one */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100" dirty="0">
                <a:latin typeface="Consolas"/>
                <a:ea typeface="Consolas"/>
                <a:cs typeface="Consolas"/>
              </a:rPr>
              <a:t> (Fraction other) {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return new Fraction (numerator * other.numerator,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                     denominator * other.denominator);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  <a:endParaRPr lang="en-US" sz="1100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494033-8D3D-B3C5-57AD-1E50A01CF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676" y="4724070"/>
            <a:ext cx="5020903" cy="178183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36000" rIns="0" bIns="262800" anchor="t" anchorCtr="0"/>
          <a:lstStyle/>
          <a:p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code, in any class: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 a = </a:t>
            </a:r>
            <a:r>
              <a:rPr lang="en-US" sz="11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Fraction(1,3);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 b = </a:t>
            </a:r>
            <a:r>
              <a:rPr lang="en-US" sz="11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Fraction(3,7);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System.out.println(a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+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b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=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a.add(b));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System.out.println(a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*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b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=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a.multiply(b));</a:t>
            </a:r>
          </a:p>
          <a:p>
            <a:pPr>
              <a:spcBef>
                <a:spcPts val="300"/>
              </a:spcBef>
            </a:pPr>
            <a:endParaRPr lang="en-IL" sz="11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691016-2A02-DE85-371C-F9F919439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179" y="3938039"/>
            <a:ext cx="2335323" cy="110692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36000" anchor="t" anchorCtr="0"/>
          <a:lstStyle/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Output:</a:t>
            </a:r>
            <a:endParaRPr lang="en-US" sz="1200" b="1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IL" sz="1100">
                <a:latin typeface="Consolas" panose="020B0609020204030204" pitchFamily="49" charset="0"/>
                <a:cs typeface="Consolas" panose="020B0609020204030204" pitchFamily="49" charset="0"/>
              </a:rPr>
              <a:t>1/3 + 3/7 = 16/21</a:t>
            </a:r>
          </a:p>
          <a:p>
            <a:pPr>
              <a:spcBef>
                <a:spcPts val="600"/>
              </a:spcBef>
            </a:pPr>
            <a:r>
              <a:rPr lang="en-IL" sz="1100">
                <a:latin typeface="Consolas" panose="020B0609020204030204" pitchFamily="49" charset="0"/>
                <a:cs typeface="Consolas" panose="020B0609020204030204" pitchFamily="49" charset="0"/>
              </a:rPr>
              <a:t>1/3 * 3/7 = 1/7</a:t>
            </a:r>
          </a:p>
          <a:p>
            <a:pPr>
              <a:spcBef>
                <a:spcPts val="600"/>
              </a:spcBef>
            </a:pPr>
            <a:endParaRPr lang="en-IL" sz="11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6" descr="Open box - Free shipping and delivery icons">
            <a:extLst>
              <a:ext uri="{FF2B5EF4-FFF2-40B4-BE49-F238E27FC236}">
                <a16:creationId xmlns:a16="http://schemas.microsoft.com/office/drawing/2014/main" id="{09EC0A83-0DB9-42B6-0A66-AC8700866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819" y="834061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76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7A901-3B53-9359-5AB8-CAC4A842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979525B0-F49E-E238-D324-8B50F9245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Fraction arithmetic methods</a:t>
            </a:r>
            <a:endParaRPr kumimoji="0"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70EBC6-DDC8-B167-65A4-6CCA1C0FF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7" y="691925"/>
            <a:ext cx="5150798" cy="50838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signed fraction like 1/2 or -2/3. */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private int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int denominator;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reduced fraction from the given num. and denom.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 {</a:t>
            </a:r>
          </a:p>
          <a:p>
            <a:r>
              <a:rPr lang="en-US" sz="1200" dirty="0">
                <a:solidFill>
                  <a:srgbClr val="0048B7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Code omitted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48B7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sum of this fraction and the other one */</a:t>
            </a:r>
            <a:endParaRPr lang="en-US" sz="1100" dirty="0">
              <a:solidFill>
                <a:srgbClr val="0048B7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100" dirty="0">
                <a:latin typeface="Consolas"/>
                <a:ea typeface="Consolas"/>
                <a:cs typeface="Consolas"/>
              </a:rPr>
              <a:t> (Fraction other) {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return new Fraction ( (numerator * other.denominator +</a:t>
            </a:r>
            <a:br>
              <a:rPr lang="en-US" sz="1100" dirty="0">
                <a:latin typeface="Consolas"/>
                <a:ea typeface="Consolas"/>
                <a:cs typeface="Consolas"/>
              </a:rPr>
            </a:br>
            <a:r>
              <a:rPr lang="en-US" sz="1100" dirty="0">
                <a:latin typeface="Consolas"/>
                <a:ea typeface="Consolas"/>
                <a:cs typeface="Consolas"/>
              </a:rPr>
              <a:t>                               other.numerator * denominator),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                      denominator * other.denominator );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480"/>
              </a:lnSpc>
              <a:spcBef>
                <a:spcPts val="600"/>
              </a:spcBef>
            </a:pPr>
            <a:r>
              <a:rPr lang="en-US" sz="1100" dirty="0">
                <a:solidFill>
                  <a:srgbClr val="0048B7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product of this fraction and the other one */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100" dirty="0">
                <a:latin typeface="Consolas"/>
                <a:ea typeface="Consolas"/>
                <a:cs typeface="Consolas"/>
              </a:rPr>
              <a:t> (Fraction other) {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return new Fraction (numerator * other.numerator,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                     denominator * other.denominator);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  <a:endParaRPr lang="en-US" sz="1100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F70FE4-816A-46DF-B3C4-39C86DB36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676" y="4724070"/>
            <a:ext cx="5020903" cy="178183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36000" rIns="0" bIns="262800" anchor="t" anchorCtr="0"/>
          <a:lstStyle/>
          <a:p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code, in any class: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 a = </a:t>
            </a:r>
            <a:r>
              <a:rPr lang="en-US" sz="11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Fraction(1,3);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 b = </a:t>
            </a:r>
            <a:r>
              <a:rPr lang="en-US" sz="11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Fraction(3,7);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System.out.println(a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+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b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=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a.add(b));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System.out.println(a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*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b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=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a.multiply(b));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 c = </a:t>
            </a:r>
            <a:r>
              <a:rPr lang="en-US" sz="11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Fraction(2,5);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 d = a.multiply(b.add(c));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and prints a * (b + c)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System.out.println(a + " * ( " + b + " + " + c + " ) = " + d);</a:t>
            </a:r>
          </a:p>
          <a:p>
            <a:pPr>
              <a:spcBef>
                <a:spcPts val="300"/>
              </a:spcBef>
            </a:pPr>
            <a:endParaRPr lang="en-IL" sz="11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D2CD0A-DF2D-3039-1B29-AB5A35C5E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179" y="3938039"/>
            <a:ext cx="2335323" cy="110692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36000" anchor="t" anchorCtr="0"/>
          <a:lstStyle/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Output:</a:t>
            </a:r>
            <a:endParaRPr lang="en-US" sz="1200" b="1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IL" sz="1100">
                <a:latin typeface="Consolas" panose="020B0609020204030204" pitchFamily="49" charset="0"/>
                <a:cs typeface="Consolas" panose="020B0609020204030204" pitchFamily="49" charset="0"/>
              </a:rPr>
              <a:t>1/3 + 3/7 = 16/21</a:t>
            </a:r>
          </a:p>
          <a:p>
            <a:pPr>
              <a:spcBef>
                <a:spcPts val="600"/>
              </a:spcBef>
            </a:pPr>
            <a:r>
              <a:rPr lang="en-IL" sz="1100">
                <a:latin typeface="Consolas" panose="020B0609020204030204" pitchFamily="49" charset="0"/>
                <a:cs typeface="Consolas" panose="020B0609020204030204" pitchFamily="49" charset="0"/>
              </a:rPr>
              <a:t>1/3 * 3/7 = 1/7</a:t>
            </a:r>
          </a:p>
          <a:p>
            <a:pPr>
              <a:spcBef>
                <a:spcPts val="600"/>
              </a:spcBef>
            </a:pPr>
            <a:r>
              <a:rPr lang="en-IL" sz="1100">
                <a:latin typeface="Consolas" panose="020B0609020204030204" pitchFamily="49" charset="0"/>
                <a:cs typeface="Consolas" panose="020B0609020204030204" pitchFamily="49" charset="0"/>
              </a:rPr>
              <a:t>1/3 * ( 3/7 + 2/5 ) = 29/105</a:t>
            </a:r>
          </a:p>
          <a:p>
            <a:pPr>
              <a:spcBef>
                <a:spcPts val="600"/>
              </a:spcBef>
            </a:pPr>
            <a:endParaRPr lang="en-IL" sz="11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6" descr="Open box - Free shipping and delivery icons">
            <a:extLst>
              <a:ext uri="{FF2B5EF4-FFF2-40B4-BE49-F238E27FC236}">
                <a16:creationId xmlns:a16="http://schemas.microsoft.com/office/drawing/2014/main" id="{1C481E3A-6268-A5EB-AD99-6689F9FDD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819" y="834061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4915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C68A9-41EA-1696-27DE-63AAF13EC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EA41CC-7566-D725-FC7F-BA2441D0F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5" y="691925"/>
            <a:ext cx="5163523" cy="50838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signed fraction like 1/2 or -2/3. */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fraction. For example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sum of this fraction and the other one.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1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product of this fraction and the other one.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1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endParaRPr lang="en-US" sz="1100" dirty="0">
              <a:solidFill>
                <a:srgbClr val="4F76CB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inverse of this fraction.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division of this fraction and the other one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divide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ECC7BC58-68CA-F818-5093-E33057750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Fraction arithmetic</a:t>
            </a:r>
            <a:endParaRPr kumimoji="0" lang="en-US" sz="1400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AD1D5FC3-BE0D-71A9-F28A-A74E13661C27}"/>
              </a:ext>
            </a:extLst>
          </p:cNvPr>
          <p:cNvSpPr/>
          <p:nvPr/>
        </p:nvSpPr>
        <p:spPr bwMode="auto">
          <a:xfrm>
            <a:off x="433826" y="3885965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45B7859-773D-EE48-8D7E-07140EA8ECF3}"/>
              </a:ext>
            </a:extLst>
          </p:cNvPr>
          <p:cNvSpPr/>
          <p:nvPr/>
        </p:nvSpPr>
        <p:spPr bwMode="auto">
          <a:xfrm>
            <a:off x="463776" y="4442795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9B9FD5-901B-FBF6-6665-BBDA90EEC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72" y="5046902"/>
            <a:ext cx="5859551" cy="87216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262800" anchor="t" anchorCtr="0"/>
          <a:lstStyle/>
          <a:p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code, in any class: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Menlo" panose="020B0609030804020204" pitchFamily="49" charset="0"/>
              </a:rPr>
              <a:t>System.out.print("2/3 : 4/5 = ");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System.out.println((</a:t>
            </a:r>
            <a:r>
              <a:rPr lang="en-US" sz="1100" dirty="0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Fraction(2,3)).divide(</a:t>
            </a:r>
            <a:r>
              <a:rPr lang="en-US" sz="1100" dirty="0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Fraction(4,5))); </a:t>
            </a:r>
            <a:endParaRPr lang="en-IL" sz="11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2559AD-5F1A-0E58-E7C2-5FD786D3D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014" y="4641108"/>
            <a:ext cx="1651603" cy="67074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262800" anchor="t" anchorCtr="0"/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output:</a:t>
            </a:r>
          </a:p>
          <a:p>
            <a:pPr>
              <a:spcBef>
                <a:spcPts val="6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2/3 : 4/5 = 5/6</a:t>
            </a:r>
          </a:p>
          <a:p>
            <a:pPr>
              <a:spcBef>
                <a:spcPts val="600"/>
              </a:spcBef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371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2EB3D-9238-873F-3711-06FCFEFFA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3F230B-58DB-4CA8-6C4C-93F17AD69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7" y="691925"/>
            <a:ext cx="5150798" cy="50838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signed fraction like 1/2 or -2/3. */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private int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int denominator;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reduced fraction from the given num. and denom.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 {</a:t>
            </a:r>
          </a:p>
          <a:p>
            <a:r>
              <a:rPr lang="en-US" sz="1200" dirty="0">
                <a:solidFill>
                  <a:srgbClr val="0048B7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Code omitted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/** Returns the product of this fraction and the other one */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100" dirty="0">
                <a:latin typeface="Consolas"/>
                <a:ea typeface="Consolas"/>
                <a:cs typeface="Consolas"/>
              </a:rPr>
              <a:t> (Fraction other) {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Code omitted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/>
                <a:ea typeface="Consolas"/>
                <a:cs typeface="Consolas"/>
              </a:rPr>
              <a:t>}</a:t>
            </a:r>
            <a:endParaRPr lang="en-US" sz="105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rgbClr val="0048B7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reciprocal of this fraction. */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public Fraction </a:t>
            </a:r>
            <a:r>
              <a:rPr lang="en-US" sz="105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050" dirty="0">
                <a:latin typeface="Consolas"/>
                <a:ea typeface="Consolas"/>
                <a:cs typeface="Consolas"/>
              </a:rPr>
              <a:t>()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    return new Fraction(denominator, numerator);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480"/>
              </a:lnSpc>
              <a:spcBef>
                <a:spcPts val="60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division of this fraction and the other one */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public Fraction </a:t>
            </a:r>
            <a:r>
              <a:rPr lang="en-US" sz="1050" b="1" dirty="0">
                <a:latin typeface="Consolas"/>
                <a:ea typeface="Consolas"/>
                <a:cs typeface="Consolas"/>
              </a:rPr>
              <a:t>divide</a:t>
            </a:r>
            <a:r>
              <a:rPr lang="en-US" sz="1050" dirty="0">
                <a:latin typeface="Consolas"/>
                <a:ea typeface="Consolas"/>
                <a:cs typeface="Consolas"/>
              </a:rPr>
              <a:t> (Fraction other) {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    return multiply(other.invert());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}</a:t>
            </a:r>
            <a:endParaRPr lang="en-US" sz="105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  <a:endParaRPr lang="en-US" sz="1100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71A94A03-E476-835A-0C71-1157B32EBF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Fraction arithmetic</a:t>
            </a:r>
            <a:endParaRPr kumimoji="0" lang="en-US" sz="14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CB989424-F7A2-8C37-AA4B-3A971A45A3F2}"/>
              </a:ext>
            </a:extLst>
          </p:cNvPr>
          <p:cNvSpPr/>
          <p:nvPr/>
        </p:nvSpPr>
        <p:spPr bwMode="auto">
          <a:xfrm>
            <a:off x="485859" y="3228751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AB67310-0410-2A80-2609-19701C567E4D}"/>
              </a:ext>
            </a:extLst>
          </p:cNvPr>
          <p:cNvSpPr/>
          <p:nvPr/>
        </p:nvSpPr>
        <p:spPr bwMode="auto">
          <a:xfrm>
            <a:off x="485860" y="3990846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EF3BE0-E2D6-3C2F-FEF8-FDEA99162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72" y="5046902"/>
            <a:ext cx="5859551" cy="87216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262800" anchor="t" anchorCtr="0"/>
          <a:lstStyle/>
          <a:p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code, in any class: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Menlo" panose="020B0609030804020204" pitchFamily="49" charset="0"/>
              </a:rPr>
              <a:t>System.out.print("2/3 : 4/5 = ");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System.out.println((</a:t>
            </a:r>
            <a:r>
              <a:rPr lang="en-US" sz="1100" dirty="0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Fraction(2,3)).divide(</a:t>
            </a:r>
            <a:r>
              <a:rPr lang="en-US" sz="1100" dirty="0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Fraction(4,5))); </a:t>
            </a:r>
            <a:endParaRPr lang="en-IL" sz="11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4089B8-BDA5-F854-4675-E213F74AD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014" y="4641108"/>
            <a:ext cx="1651603" cy="67074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262800" anchor="t" anchorCtr="0"/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output:</a:t>
            </a:r>
          </a:p>
          <a:p>
            <a:pPr>
              <a:spcBef>
                <a:spcPts val="6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2/3 : 4/5 = 5/6</a:t>
            </a:r>
          </a:p>
          <a:p>
            <a:pPr>
              <a:spcBef>
                <a:spcPts val="600"/>
              </a:spcBef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6" descr="Open box - Free shipping and delivery icons">
            <a:extLst>
              <a:ext uri="{FF2B5EF4-FFF2-40B4-BE49-F238E27FC236}">
                <a16:creationId xmlns:a16="http://schemas.microsoft.com/office/drawing/2014/main" id="{F9F5D002-C0C0-4C33-04CB-F1BC72EA9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819" y="834061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588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D9F4C-3663-1C34-FE0C-6A1C8E967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BF0466-21E5-674C-814C-71D5ED7BE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6" y="691925"/>
            <a:ext cx="4204821" cy="50838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signed fraction like 1/2 or -2/3. */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05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050" dirty="0">
                <a:latin typeface="Consolas"/>
                <a:ea typeface="Consolas"/>
                <a:cs typeface="Consolas"/>
              </a:rPr>
              <a:t> {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fraction.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sum of this fraction and the other one.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1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product of this fraction and the other one.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1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endParaRPr lang="en-US" sz="1100" dirty="0">
              <a:solidFill>
                <a:srgbClr val="4F76CB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inverse of this fraction.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a string representation of this fraction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 * in the form "numerator/denominator"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String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67779371-78A5-7349-6F11-7A67C36EDE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Recap: The Fraction class</a:t>
            </a:r>
            <a:endParaRPr kumimoji="0" lang="en-US" sz="1400" dirty="0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59C8A9B8-3CED-CAE8-9898-417306C5E9CF}"/>
              </a:ext>
            </a:extLst>
          </p:cNvPr>
          <p:cNvSpPr/>
          <p:nvPr/>
        </p:nvSpPr>
        <p:spPr>
          <a:xfrm>
            <a:off x="4977098" y="755007"/>
            <a:ext cx="3733012" cy="1414827"/>
          </a:xfrm>
          <a:prstGeom prst="wedgeRoundRectCallout">
            <a:avLst>
              <a:gd name="adj1" fmla="val -3938"/>
              <a:gd name="adj2" fmla="val 50675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3600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The Fraction class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Extends Java’s type system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Provides accurate fraction representation 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28A058B-5A8C-A67D-6F88-676C89BB4F36}"/>
              </a:ext>
            </a:extLst>
          </p:cNvPr>
          <p:cNvSpPr/>
          <p:nvPr/>
        </p:nvSpPr>
        <p:spPr>
          <a:xfrm>
            <a:off x="4967413" y="2033461"/>
            <a:ext cx="3829746" cy="2128024"/>
          </a:xfrm>
          <a:prstGeom prst="wedgeRoundRectCallout">
            <a:avLst>
              <a:gd name="adj1" fmla="val -3938"/>
              <a:gd name="adj2" fmla="val 50675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36000" rtlCol="0" anchor="t" anchorCtr="0"/>
          <a:lstStyle/>
          <a:p>
            <a:pPr>
              <a:spcBef>
                <a:spcPts val="12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Possible applications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82563" indent="-1825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Scientific / engineering programs that require high-precision computations</a:t>
            </a:r>
          </a:p>
          <a:p>
            <a:pPr marL="182563" indent="-1825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Finance, music, games, cooking apps (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1/2 cup of sugar...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), etc.</a:t>
            </a:r>
          </a:p>
          <a:p>
            <a:pPr marL="182563" indent="-1825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Programs that teach fraction arithmetic.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8CADC-F87F-5BFF-A59D-DA0F6D72C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113" y="4351281"/>
            <a:ext cx="2402345" cy="165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16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12A5-275E-9973-AE70-263577CB2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F06DE0-73A8-B293-B896-BBB1BABFE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>
                <a:latin typeface="Consolas"/>
                <a:cs typeface="Consolas"/>
              </a:rPr>
              <a:t>B</a:t>
            </a:r>
            <a:r>
              <a:rPr lang="en-US" sz="1100" b="1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account to the other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account, as a string.</a:t>
            </a: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ED828A3-2CD7-7DA6-3801-F9EFACD65C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API</a:t>
            </a:r>
            <a:endParaRPr kumimoji="0"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FAB3E76-42FF-45C1-9938-FB9CAC093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46" y="136410"/>
            <a:ext cx="2551451" cy="10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5385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8DC79-079E-9FCF-EBFB-0132702CA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8EF74-7F48-6943-3738-4BE4E294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7E6A780-8B5F-0AAF-57AD-18A191B94288}"/>
              </a:ext>
            </a:extLst>
          </p:cNvPr>
          <p:cNvGrpSpPr/>
          <p:nvPr/>
        </p:nvGrpSpPr>
        <p:grpSpPr>
          <a:xfrm>
            <a:off x="878807" y="1107802"/>
            <a:ext cx="7755473" cy="3941415"/>
            <a:chOff x="878807" y="1107802"/>
            <a:chExt cx="7755473" cy="394141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0FD4A1C-0E9D-6DE6-A7BC-A5A3A1BC69E5}"/>
                </a:ext>
              </a:extLst>
            </p:cNvPr>
            <p:cNvSpPr/>
            <p:nvPr/>
          </p:nvSpPr>
          <p:spPr bwMode="auto">
            <a:xfrm>
              <a:off x="5631560" y="1107802"/>
              <a:ext cx="2078628" cy="2321198"/>
            </a:xfrm>
            <a:prstGeom prst="roundRect">
              <a:avLst/>
            </a:prstGeom>
            <a:noFill/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" name="Content Placeholder 2">
              <a:extLst>
                <a:ext uri="{FF2B5EF4-FFF2-40B4-BE49-F238E27FC236}">
                  <a16:creationId xmlns:a16="http://schemas.microsoft.com/office/drawing/2014/main" id="{98CE0CA3-2364-1B0C-E52F-58B092B25B1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8807" y="4162934"/>
              <a:ext cx="7755473" cy="886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buNone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4572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9144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3716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8288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22860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7432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2004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6576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2400"/>
                </a:spcBef>
              </a:pPr>
              <a:r>
                <a:rPr lang="en-US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Abstraction</a:t>
              </a:r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(Client view):  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H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ow to use 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Point 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objects (previous lecture)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>
                <a:lnSpc>
                  <a:spcPct val="100000"/>
                </a:lnSpc>
                <a:spcBef>
                  <a:spcPts val="2400"/>
                </a:spcBef>
              </a:pPr>
              <a:r>
                <a:rPr lang="en-US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Implementation</a:t>
              </a:r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(Class view):  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How to implement the </a:t>
              </a:r>
              <a:r>
                <a:rPr lang="en-US" sz="1400" dirty="0">
                  <a:solidFill>
                    <a:schemeClr val="tx1"/>
                  </a:solidFill>
                  <a:latin typeface="Consolas"/>
                  <a:cs typeface="Consolas"/>
                </a:rPr>
                <a:t>Point 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class (this lecture)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5872AF2-10A0-31D0-372A-D19E25297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42" y="1602071"/>
            <a:ext cx="1030938" cy="604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077191-A2EC-7370-39C1-FE319E95BE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64" t="21186" r="26349" b="17572"/>
          <a:stretch/>
        </p:blipFill>
        <p:spPr>
          <a:xfrm>
            <a:off x="5841917" y="1430927"/>
            <a:ext cx="1600575" cy="13847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3E546B-51B2-DAB6-87B7-4E217D5B4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206" y="1312447"/>
            <a:ext cx="1050810" cy="1389292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1217A83-8301-1641-4E85-668587AE0CA1}"/>
              </a:ext>
            </a:extLst>
          </p:cNvPr>
          <p:cNvSpPr txBox="1">
            <a:spLocks/>
          </p:cNvSpPr>
          <p:nvPr/>
        </p:nvSpPr>
        <p:spPr bwMode="auto">
          <a:xfrm>
            <a:off x="6148153" y="2950849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Point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1E05B-E6BE-4A4C-CC15-454A6A461FAB}"/>
              </a:ext>
            </a:extLst>
          </p:cNvPr>
          <p:cNvSpPr txBox="1">
            <a:spLocks/>
          </p:cNvSpPr>
          <p:nvPr/>
        </p:nvSpPr>
        <p:spPr bwMode="auto">
          <a:xfrm>
            <a:off x="973991" y="2892292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BankAccount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E09AA8D-5B32-51D0-5C9C-8DD23F856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3480" y="2951853"/>
            <a:ext cx="1969534" cy="1270000"/>
          </a:xfrm>
        </p:spPr>
        <p:txBody>
          <a:bodyPr>
            <a:noAutofit/>
          </a:bodyPr>
          <a:lstStyle/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Fraction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422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6C1BA-77AF-C8FC-AFE9-FD6BA4401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C16AB4-6867-90D4-BE8E-5B58195E6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96" y="660738"/>
            <a:ext cx="4821864" cy="610792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point in a plain. A mix of math and drawing methods. */</a:t>
            </a:r>
            <a:endParaRPr lang="en-US" sz="1100" dirty="0">
              <a:solidFill>
                <a:srgbClr val="0048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endParaRPr lang="en-US" sz="1100" dirty="0">
              <a:solidFill>
                <a:srgbClr val="0048B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48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point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(double x, double y) </a:t>
            </a:r>
          </a:p>
          <a:p>
            <a:endParaRPr lang="en-US" sz="1100" dirty="0">
              <a:solidFill>
                <a:srgbClr val="0048B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48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addition of this and the other point, as a Point object.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Point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(Point other) </a:t>
            </a:r>
          </a:p>
          <a:p>
            <a:endParaRPr lang="en-US" sz="1100" dirty="0">
              <a:solidFill>
                <a:srgbClr val="0048B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48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distance between this and the other point.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double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distanceTo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(Point other) </a:t>
            </a:r>
          </a:p>
          <a:p>
            <a:endParaRPr lang="en-US" sz="1200" dirty="0">
              <a:solidFill>
                <a:srgbClr val="0048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/** Returns a textual representation of this point.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String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/** Draws this point.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void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draw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endParaRPr lang="en-US" sz="1100" dirty="0">
              <a:solidFill>
                <a:srgbClr val="0048B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48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a line between this and the other point.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void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drawLineTo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(Point other)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B60579F-AA36-9DDB-F661-3F116BE86E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Point class API</a:t>
            </a:r>
            <a:endParaRPr kumimoji="0"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038900-6DAA-D7D9-3403-7DD4EC3FA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477" y="3026289"/>
            <a:ext cx="3006300" cy="73308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44000" rIns="0" bIns="0" anchor="t" anchorCtr="0"/>
          <a:lstStyle/>
          <a:p>
            <a:pPr>
              <a:spcBef>
                <a:spcPts val="400"/>
              </a:spcBef>
            </a:pPr>
            <a:r>
              <a:rPr lang="is-I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% java PointDemo</a:t>
            </a:r>
          </a:p>
          <a:p>
            <a:pPr>
              <a:spcBef>
                <a:spcPts val="800"/>
              </a:spcBef>
            </a:pPr>
            <a:r>
              <a:rPr lang="is-I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(0.1,0.1) + (0.2,0.2) = (0.3,0.3)</a:t>
            </a:r>
            <a:endParaRPr lang="en-US" sz="1200" i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34748-E7FC-4DE1-92B5-6FE354C952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6921" y="906244"/>
            <a:ext cx="3453507" cy="187899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Creates two points and prints their addition</a:t>
            </a:r>
            <a:endParaRPr lang="en-US" sz="1200" dirty="0">
              <a:solidFill>
                <a:srgbClr val="3F7F5F"/>
              </a:solidFill>
              <a:latin typeface="Times New Roman" panose="02020603050405020304" pitchFamily="18" charset="0"/>
              <a:ea typeface="Consolas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Point </a:t>
            </a:r>
            <a:r>
              <a:rPr lang="en-US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r>
              <a:rPr lang="en-US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2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Point(0.1,0.1);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Point </a:t>
            </a:r>
            <a:r>
              <a:rPr lang="en-US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  <a:r>
              <a:rPr lang="en-US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2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Point(0.2,0.2);</a:t>
            </a:r>
          </a:p>
          <a:p>
            <a:pPr>
              <a:spcBef>
                <a:spcPts val="500"/>
              </a:spcBef>
            </a:pPr>
            <a:r>
              <a:rPr lang="mr-IN" sz="1200" dirty="0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mr-IN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20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mr-IN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mr-IN" sz="1200" dirty="0">
                <a:latin typeface="Consolas" charset="0"/>
                <a:ea typeface="Consolas" charset="0"/>
                <a:cs typeface="Consolas" charset="0"/>
              </a:rPr>
              <a:t>" + " </a:t>
            </a:r>
            <a:r>
              <a:rPr lang="mr-IN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+ </a:t>
            </a:r>
            <a:r>
              <a:rPr lang="mr-IN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mr-IN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+ </a:t>
            </a:r>
            <a:endParaRPr lang="en-US" sz="12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           </a:t>
            </a:r>
            <a:r>
              <a:rPr lang="mr-IN" sz="1200" dirty="0">
                <a:latin typeface="Consolas" charset="0"/>
                <a:ea typeface="Consolas" charset="0"/>
                <a:cs typeface="Consolas" charset="0"/>
              </a:rPr>
              <a:t>" = " </a:t>
            </a:r>
            <a:r>
              <a:rPr lang="mr-IN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+ </a:t>
            </a:r>
            <a:r>
              <a:rPr lang="mr-IN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mr-IN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.add(</a:t>
            </a:r>
            <a:r>
              <a:rPr lang="mr-IN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mr-IN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));</a:t>
            </a:r>
            <a:endParaRPr lang="en-US" sz="12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</a:p>
          <a:p>
            <a:pPr>
              <a:spcBef>
                <a:spcPts val="100"/>
              </a:spcBef>
            </a:pP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415889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3A6AC-13D9-52E5-D3B9-5BCD415CE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FE6273F-54EA-7E4C-122B-D35E1E52C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95" y="660738"/>
            <a:ext cx="4832374" cy="610792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import stdLib.StdDraw;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point in a plain. A mix of math and drawing methods. */</a:t>
            </a:r>
            <a:endParaRPr lang="en-US" sz="1100" dirty="0">
              <a:solidFill>
                <a:srgbClr val="0048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The coordinates of this point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private double x;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private double y;</a:t>
            </a:r>
          </a:p>
          <a:p>
            <a:pPr>
              <a:spcBef>
                <a:spcPts val="4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point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(double x, double y)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this.x = x;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this.y = y;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48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addition of this and the other point, as a Point object.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Point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(Point other)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return new Point((x + other.x),(y + other.y));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4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distance between this and the other point.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double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distanceTo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(Point other)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double dx = this.x - other.x;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double dy = y - other.y;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Better style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return Math.sqrt(dx * dx + dy * dy);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point.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String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return ("(" + x + "," + y + ")");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4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this point.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void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draw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StdDraw.filledCircle(x, y, 0.01);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4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a line between this and the other point.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void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drawLineTo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(Point other)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StdDraw.line(x, y, other.x, other.y); }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031BA066-0FC2-1CDF-EA06-CB8811E5A6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Point class</a:t>
            </a:r>
            <a:endParaRPr kumimoji="0"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C5A792-92E3-650C-0DDE-C42EB3510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122" y="3402017"/>
            <a:ext cx="2570081" cy="2783840"/>
          </a:xfrm>
          <a:prstGeom prst="rect">
            <a:avLst/>
          </a:prstGeom>
          <a:ln>
            <a:solidFill>
              <a:srgbClr val="293973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FBF385-3207-A63B-EABC-2D4A0B678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6410" y="892495"/>
            <a:ext cx="3348406" cy="225080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Creates an array of random points</a:t>
            </a: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int N = 100; </a:t>
            </a:r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Point[] 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points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Point[N];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for (int i = 0; i &lt;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N; i++)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    points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] = </a:t>
            </a:r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Point(Math.random(),</a:t>
            </a: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                     Math.random());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Draws the points</a:t>
            </a: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for (int i = 0; i &lt;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N; i++)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points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].draw();</a:t>
            </a:r>
            <a:endParaRPr lang="en-US" sz="11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</a:p>
        </p:txBody>
      </p:sp>
      <p:pic>
        <p:nvPicPr>
          <p:cNvPr id="5" name="Picture 6" descr="Open box - Free shipping and delivery icons">
            <a:extLst>
              <a:ext uri="{FF2B5EF4-FFF2-40B4-BE49-F238E27FC236}">
                <a16:creationId xmlns:a16="http://schemas.microsoft.com/office/drawing/2014/main" id="{6514B6EF-4F8E-1CA0-3A25-BD7F3A3F4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05" y="1328048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3138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12AC1-336F-0AA7-AD94-881512722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4568C616-C44B-6BB1-EE92-119061C8E8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Procedural programming VS OOP</a:t>
            </a:r>
            <a:endParaRPr kumimoji="0"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C395DBB-A4F1-860E-6EF7-EF51500EB366}"/>
              </a:ext>
            </a:extLst>
          </p:cNvPr>
          <p:cNvSpPr txBox="1">
            <a:spLocks/>
          </p:cNvSpPr>
          <p:nvPr/>
        </p:nvSpPr>
        <p:spPr bwMode="auto">
          <a:xfrm>
            <a:off x="870346" y="876791"/>
            <a:ext cx="3444185" cy="799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000" u="sng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Procedural programming</a:t>
            </a:r>
          </a:p>
          <a:p>
            <a:pPr marL="285750" indent="-285750">
              <a:buFont typeface="Arial"/>
              <a:buChar char="•"/>
            </a:pPr>
            <a:endParaRPr lang="en-US" sz="1600" u="sng" kern="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AE33A1-A270-3755-592F-041014D0D3C8}"/>
              </a:ext>
            </a:extLst>
          </p:cNvPr>
          <p:cNvSpPr txBox="1">
            <a:spLocks/>
          </p:cNvSpPr>
          <p:nvPr/>
        </p:nvSpPr>
        <p:spPr bwMode="auto">
          <a:xfrm>
            <a:off x="4466897" y="885787"/>
            <a:ext cx="3444185" cy="799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000" u="sng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Object-Oriented programming</a:t>
            </a:r>
          </a:p>
          <a:p>
            <a:pPr marL="285750" indent="-285750">
              <a:buFont typeface="Arial"/>
              <a:buChar char="•"/>
            </a:pPr>
            <a:endParaRPr lang="en-US" sz="1600" u="sng" kern="0" dirty="0">
              <a:solidFill>
                <a:schemeClr val="tx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EDA0DC-5206-3D7F-9058-0A8E96CC916D}"/>
              </a:ext>
            </a:extLst>
          </p:cNvPr>
          <p:cNvSpPr txBox="1">
            <a:spLocks/>
          </p:cNvSpPr>
          <p:nvPr/>
        </p:nvSpPr>
        <p:spPr bwMode="auto">
          <a:xfrm>
            <a:off x="912804" y="1386411"/>
            <a:ext cx="3042404" cy="4413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b="1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Class</a:t>
            </a: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= library of static</a:t>
            </a:r>
            <a:b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methods (</a:t>
            </a:r>
            <a:r>
              <a:rPr lang="en-US" sz="1600" i="1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functions</a:t>
            </a: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6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(all the classes and methods in homework 1, 2, 3, ..., 7)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43559EA-D359-077E-FD8D-B04188A85593}"/>
              </a:ext>
            </a:extLst>
          </p:cNvPr>
          <p:cNvSpPr txBox="1">
            <a:spLocks/>
          </p:cNvSpPr>
          <p:nvPr/>
        </p:nvSpPr>
        <p:spPr bwMode="auto">
          <a:xfrm>
            <a:off x="4486305" y="1386411"/>
            <a:ext cx="4195239" cy="4413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b="1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Class</a:t>
            </a: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= Represents </a:t>
            </a:r>
            <a:r>
              <a:rPr lang="en-US" i="1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objects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1400" kern="0" dirty="0">
                <a:solidFill>
                  <a:schemeClr val="tx1"/>
                </a:solidFill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BankAccount</a:t>
            </a: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4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</a:t>
            </a: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4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b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Track</a:t>
            </a: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4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PlayList</a:t>
            </a: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...)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endParaRPr lang="en-US" sz="2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0916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4768F-8246-518D-93AC-2B079C32D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5D41CCE3-1060-F66D-55A8-B6F88A3917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Procedural programming VS OOP</a:t>
            </a:r>
            <a:endParaRPr kumimoji="0"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80ACDF-7CA9-32EB-DD2A-7C2A94EC4D6B}"/>
              </a:ext>
            </a:extLst>
          </p:cNvPr>
          <p:cNvSpPr txBox="1">
            <a:spLocks/>
          </p:cNvSpPr>
          <p:nvPr/>
        </p:nvSpPr>
        <p:spPr bwMode="auto">
          <a:xfrm>
            <a:off x="870346" y="876791"/>
            <a:ext cx="3444185" cy="799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000" u="sng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Procedural programming</a:t>
            </a:r>
          </a:p>
          <a:p>
            <a:pPr marL="285750" indent="-285750">
              <a:buFont typeface="Arial"/>
              <a:buChar char="•"/>
            </a:pPr>
            <a:endParaRPr lang="en-US" sz="1600" u="sng" kern="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CBADFE-C76F-5D78-FCA6-91CA2FE8F797}"/>
              </a:ext>
            </a:extLst>
          </p:cNvPr>
          <p:cNvSpPr txBox="1">
            <a:spLocks/>
          </p:cNvSpPr>
          <p:nvPr/>
        </p:nvSpPr>
        <p:spPr bwMode="auto">
          <a:xfrm>
            <a:off x="4466897" y="885787"/>
            <a:ext cx="3444185" cy="799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000" u="sng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Object-Oriented programming</a:t>
            </a:r>
          </a:p>
          <a:p>
            <a:pPr marL="285750" indent="-285750">
              <a:buFont typeface="Arial"/>
              <a:buChar char="•"/>
            </a:pPr>
            <a:endParaRPr lang="en-US" sz="1600" u="sng" kern="0" dirty="0">
              <a:solidFill>
                <a:schemeClr val="tx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914253-2948-06A7-4F02-5065131281F7}"/>
              </a:ext>
            </a:extLst>
          </p:cNvPr>
          <p:cNvSpPr txBox="1">
            <a:spLocks/>
          </p:cNvSpPr>
          <p:nvPr/>
        </p:nvSpPr>
        <p:spPr bwMode="auto">
          <a:xfrm>
            <a:off x="912804" y="1386411"/>
            <a:ext cx="3042404" cy="4413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b="1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Class</a:t>
            </a: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= library of static</a:t>
            </a:r>
            <a:b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methods (</a:t>
            </a:r>
            <a:r>
              <a:rPr lang="en-US" sz="1600" i="1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functions</a:t>
            </a: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6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(all the classes and methods in homework 1, 2, 3, ..., 7)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000" b="1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Static method</a:t>
            </a:r>
            <a:r>
              <a:rPr lang="en-US" sz="2000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: Operates on given arguments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000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No fields, no constructors, no notion of </a:t>
            </a:r>
            <a:r>
              <a:rPr lang="en-US" sz="16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DBBAD5-3717-0305-E425-BB9F5026CA24}"/>
              </a:ext>
            </a:extLst>
          </p:cNvPr>
          <p:cNvSpPr txBox="1">
            <a:spLocks/>
          </p:cNvSpPr>
          <p:nvPr/>
        </p:nvSpPr>
        <p:spPr bwMode="auto">
          <a:xfrm>
            <a:off x="4486305" y="1386411"/>
            <a:ext cx="4195239" cy="4413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b="1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Class</a:t>
            </a: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= Represents </a:t>
            </a:r>
            <a:r>
              <a:rPr lang="en-US" i="1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objects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1400" kern="0" dirty="0">
                <a:solidFill>
                  <a:schemeClr val="tx1"/>
                </a:solidFill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BankAccount</a:t>
            </a: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4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</a:t>
            </a: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4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b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Track</a:t>
            </a: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4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PlayList</a:t>
            </a: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...)</a:t>
            </a:r>
          </a:p>
          <a:p>
            <a:pPr marL="104775" indent="0">
              <a:lnSpc>
                <a:spcPct val="100000"/>
              </a:lnSpc>
              <a:spcBef>
                <a:spcPts val="28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000" b="1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Method</a:t>
            </a:r>
            <a:r>
              <a:rPr lang="en-US" sz="2000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: Operates on objects</a:t>
            </a:r>
            <a:br>
              <a:rPr lang="en-US" sz="2000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</a:br>
            <a:r>
              <a:rPr lang="en-US" sz="2000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sz="2000" i="1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sz="2000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on given arguments)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000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Fields, constructors, methods, </a:t>
            </a:r>
            <a:br>
              <a:rPr lang="en-US" sz="2000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</a:br>
            <a:r>
              <a:rPr lang="en-US" sz="2000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as well as ... static methods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000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OOP  = mix of OOP and</a:t>
            </a:r>
            <a:br>
              <a:rPr lang="en-US" sz="2000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</a:br>
            <a:r>
              <a:rPr lang="en-US" sz="2000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            Procedural programming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endParaRPr lang="en-US" sz="2000" kern="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B0A6FD-931C-DC80-129A-DD4908E9C0F3}"/>
              </a:ext>
            </a:extLst>
          </p:cNvPr>
          <p:cNvGrpSpPr/>
          <p:nvPr/>
        </p:nvGrpSpPr>
        <p:grpSpPr>
          <a:xfrm>
            <a:off x="1683372" y="4409847"/>
            <a:ext cx="6227710" cy="1783926"/>
            <a:chOff x="1683372" y="4409847"/>
            <a:chExt cx="6227710" cy="1783926"/>
          </a:xfrm>
        </p:grpSpPr>
        <p:pic>
          <p:nvPicPr>
            <p:cNvPr id="23554" name="Picture 2">
              <a:extLst>
                <a:ext uri="{FF2B5EF4-FFF2-40B4-BE49-F238E27FC236}">
                  <a16:creationId xmlns:a16="http://schemas.microsoft.com/office/drawing/2014/main" id="{08B4C804-30AF-BFBF-5CC8-E11EF1B6C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3372" y="4409847"/>
              <a:ext cx="750634" cy="829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60" name="Picture 8" descr="C Sharp (C#) &quot; Icon - Download for free – Iconduck">
              <a:extLst>
                <a:ext uri="{FF2B5EF4-FFF2-40B4-BE49-F238E27FC236}">
                  <a16:creationId xmlns:a16="http://schemas.microsoft.com/office/drawing/2014/main" id="{4F139FF7-A28B-CA80-61FC-EA7247562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228" y="5261248"/>
              <a:ext cx="829559" cy="932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62" name="Picture 10" descr="C++ - Free ui icons">
              <a:extLst>
                <a:ext uri="{FF2B5EF4-FFF2-40B4-BE49-F238E27FC236}">
                  <a16:creationId xmlns:a16="http://schemas.microsoft.com/office/drawing/2014/main" id="{0F668068-49B8-6310-A9C9-DEE18275F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1675" y="5261248"/>
              <a:ext cx="907914" cy="907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64" name="Picture 12" descr="27,981 Java Icons - Free in SVG, PNG, ICO - IconScout">
              <a:extLst>
                <a:ext uri="{FF2B5EF4-FFF2-40B4-BE49-F238E27FC236}">
                  <a16:creationId xmlns:a16="http://schemas.microsoft.com/office/drawing/2014/main" id="{79BA6550-3CED-73CD-C31D-F17D77108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1010" y="5071249"/>
              <a:ext cx="1080072" cy="108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432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5D0E5-08A7-C3F9-4E64-539A124FF0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>
            <a:extLst>
              <a:ext uri="{FF2B5EF4-FFF2-40B4-BE49-F238E27FC236}">
                <a16:creationId xmlns:a16="http://schemas.microsoft.com/office/drawing/2014/main" id="{3D31F4E6-0A68-E484-59DB-2DF00F28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7">
            <a:extLst>
              <a:ext uri="{FF2B5EF4-FFF2-40B4-BE49-F238E27FC236}">
                <a16:creationId xmlns:a16="http://schemas.microsoft.com/office/drawing/2014/main" id="{580F2AAF-FF04-2B58-4700-449AF0497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4167" y="1874807"/>
            <a:ext cx="24097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</a:t>
            </a:r>
            <a:r>
              <a:rPr lang="he-IL" sz="2000" dirty="0">
                <a:solidFill>
                  <a:srgbClr val="737373"/>
                </a:solidFill>
                <a:latin typeface="Times New Roman"/>
                <a:cs typeface="Times New Roman"/>
              </a:rPr>
              <a:t>9-1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4E82D7-03B2-FA65-FB52-80A39B769664}"/>
              </a:ext>
            </a:extLst>
          </p:cNvPr>
          <p:cNvSpPr txBox="1"/>
          <p:nvPr/>
        </p:nvSpPr>
        <p:spPr>
          <a:xfrm>
            <a:off x="1499819" y="2403200"/>
            <a:ext cx="6034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dirty="0">
                <a:latin typeface="Times New Roman"/>
                <a:cs typeface="Times New Roman"/>
              </a:rPr>
              <a:t>Object-Oriented Programming II</a:t>
            </a:r>
          </a:p>
        </p:txBody>
      </p:sp>
      <p:pic>
        <p:nvPicPr>
          <p:cNvPr id="6" name="Picture 7" descr="Bouquet">
            <a:extLst>
              <a:ext uri="{FF2B5EF4-FFF2-40B4-BE49-F238E27FC236}">
                <a16:creationId xmlns:a16="http://schemas.microsoft.com/office/drawing/2014/main" id="{E3460E1C-AFE6-A12A-C9EE-91629A911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88" y="3344184"/>
            <a:ext cx="4399388" cy="3253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7D6DE562-EDE7-E0B5-CD1A-687A5529D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  <p:extLst>
      <p:ext uri="{BB962C8B-B14F-4D97-AF65-F5344CB8AC3E}">
        <p14:creationId xmlns:p14="http://schemas.microsoft.com/office/powerpoint/2010/main" val="1012713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90EB4-46D3-7D1A-93CC-3F74C12EA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E8B215-6E98-F5CB-D796-F98850DFA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>
                <a:latin typeface="Consolas"/>
                <a:cs typeface="Consolas"/>
              </a:rPr>
              <a:t>B</a:t>
            </a:r>
            <a:r>
              <a:rPr lang="en-US" sz="1100" b="1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account to the other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account, as a string.</a:t>
            </a: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1DF7C22-ED9F-5E46-5500-109A6FF46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new objects</a:t>
            </a:r>
            <a:endParaRPr kumimoji="0" lang="en-US" dirty="0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863B94F-B1D8-A567-96D3-291B70808134}"/>
              </a:ext>
            </a:extLst>
          </p:cNvPr>
          <p:cNvSpPr/>
          <p:nvPr/>
        </p:nvSpPr>
        <p:spPr>
          <a:xfrm>
            <a:off x="5597051" y="1104890"/>
            <a:ext cx="3546950" cy="3700696"/>
          </a:xfrm>
          <a:prstGeom prst="wedgeRoundRectCallout">
            <a:avLst>
              <a:gd name="adj1" fmla="val -46140"/>
              <a:gd name="adj2" fmla="val -17893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Constructing new objects</a:t>
            </a:r>
            <a:b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48B7"/>
                </a:solidFill>
                <a:latin typeface="Times New Roman"/>
                <a:cs typeface="Times New Roman"/>
              </a:rPr>
              <a:t>(client view)</a:t>
            </a:r>
            <a:endParaRPr lang="en-US" dirty="0">
              <a:solidFill>
                <a:srgbClr val="0048B7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Foo(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arguments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endParaRPr lang="en-US" sz="1200" u="sng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FF6B7154-1E68-B5A4-1C1E-4BDC87F641E2}"/>
              </a:ext>
            </a:extLst>
          </p:cNvPr>
          <p:cNvSpPr/>
          <p:nvPr/>
        </p:nvSpPr>
        <p:spPr bwMode="auto">
          <a:xfrm>
            <a:off x="403532" y="1543043"/>
            <a:ext cx="5554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DAE85802-2D9B-CEB2-4EEE-74E15845B23E}"/>
              </a:ext>
            </a:extLst>
          </p:cNvPr>
          <p:cNvSpPr/>
          <p:nvPr/>
        </p:nvSpPr>
        <p:spPr bwMode="auto">
          <a:xfrm>
            <a:off x="417922" y="2029980"/>
            <a:ext cx="5554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AC7F3-22A9-E63F-A6C1-003D3AF47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34" y="4855724"/>
            <a:ext cx="4412132" cy="116930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400"/>
              </a:spcBef>
            </a:pPr>
            <a:r>
              <a:rPr lang="en-US" sz="1100" dirty="0">
                <a:solidFill>
                  <a:srgbClr val="006F40"/>
                </a:solidFill>
                <a:latin typeface="Consolas"/>
                <a:ea typeface="Consolas"/>
                <a:cs typeface="Consolas"/>
              </a:rPr>
              <a:t>// Client code</a:t>
            </a:r>
          </a:p>
          <a:p>
            <a:pPr>
              <a:spcBef>
                <a:spcPts val="600"/>
              </a:spcBef>
            </a:pPr>
            <a:r>
              <a:rPr lang="en-US" sz="11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aliceAcc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latin typeface="Consolas"/>
                <a:ea typeface="Monaco"/>
                <a:cs typeface="Consolas"/>
              </a:rPr>
              <a:t>("Alice", 1000);</a:t>
            </a:r>
          </a:p>
          <a:p>
            <a:pPr>
              <a:spcBef>
                <a:spcPts val="600"/>
              </a:spcBef>
            </a:pPr>
            <a:r>
              <a:rPr lang="en-US" sz="11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latin typeface="Consolas"/>
                <a:ea typeface="Monaco"/>
                <a:cs typeface="Consolas"/>
              </a:rPr>
              <a:t>("Bob");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5DF50C3-4CA1-9C2B-024D-5B1E93579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46" y="136410"/>
            <a:ext cx="2551451" cy="10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995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ABC5B-F253-5BE1-B8EF-F8BACAAF0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A026D7-335B-9DBA-7F0E-3D922A28E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>
                <a:latin typeface="Consolas"/>
                <a:cs typeface="Consolas"/>
              </a:rPr>
              <a:t>B</a:t>
            </a:r>
            <a:r>
              <a:rPr lang="en-US" sz="1100" b="1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account to the other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account, as a string.</a:t>
            </a: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65AF23B3-87B2-6F85-E615-224AE0E6CD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new objects</a:t>
            </a:r>
            <a:endParaRPr kumimoji="0" lang="en-US" dirty="0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010DC10-721C-7D5B-2D9D-C837E2C7CC29}"/>
              </a:ext>
            </a:extLst>
          </p:cNvPr>
          <p:cNvSpPr/>
          <p:nvPr/>
        </p:nvSpPr>
        <p:spPr>
          <a:xfrm>
            <a:off x="5597051" y="1104890"/>
            <a:ext cx="3546950" cy="3700696"/>
          </a:xfrm>
          <a:prstGeom prst="wedgeRoundRectCallout">
            <a:avLst>
              <a:gd name="adj1" fmla="val -46140"/>
              <a:gd name="adj2" fmla="val -17893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Constructing new objects</a:t>
            </a:r>
            <a:b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48B7"/>
                </a:solidFill>
                <a:latin typeface="Times New Roman"/>
                <a:cs typeface="Times New Roman"/>
              </a:rPr>
              <a:t>(client view)</a:t>
            </a:r>
            <a:endParaRPr lang="en-US" dirty="0">
              <a:solidFill>
                <a:srgbClr val="0048B7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Foo(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arguments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“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declares a new variable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type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The result is an object variable, designed to refer to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(instances of the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2.</a:t>
            </a:r>
            <a:r>
              <a:rPr lang="en-US" sz="1200" dirty="0">
                <a:solidFill>
                  <a:srgbClr val="931968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calls a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 constructor,</a:t>
            </a:r>
            <a:b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creates a new object of type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When the constructor terminates,</a:t>
            </a:r>
            <a:b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returns the address of the new object;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ends up referring to the new object.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1200" u="sng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EDAAB52-815C-913E-C728-0F5183A85374}"/>
              </a:ext>
            </a:extLst>
          </p:cNvPr>
          <p:cNvSpPr/>
          <p:nvPr/>
        </p:nvSpPr>
        <p:spPr bwMode="auto">
          <a:xfrm>
            <a:off x="403532" y="1543043"/>
            <a:ext cx="5554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6AF03E7-75B9-F35A-29B2-F9EB5D00A3B2}"/>
              </a:ext>
            </a:extLst>
          </p:cNvPr>
          <p:cNvSpPr/>
          <p:nvPr/>
        </p:nvSpPr>
        <p:spPr bwMode="auto">
          <a:xfrm>
            <a:off x="417922" y="2029980"/>
            <a:ext cx="5554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04391A0-8841-FFBA-71F6-45FFF70E8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46" y="136410"/>
            <a:ext cx="2551451" cy="104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806427-83D6-B5F6-E457-57B6846EF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34" y="4855724"/>
            <a:ext cx="4412132" cy="116930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400"/>
              </a:spcBef>
            </a:pPr>
            <a:r>
              <a:rPr lang="en-US" sz="1100" dirty="0">
                <a:solidFill>
                  <a:srgbClr val="006F40"/>
                </a:solidFill>
                <a:latin typeface="Consolas"/>
                <a:ea typeface="Consolas"/>
                <a:cs typeface="Consolas"/>
              </a:rPr>
              <a:t>// Client code</a:t>
            </a:r>
          </a:p>
          <a:p>
            <a:pPr>
              <a:spcBef>
                <a:spcPts val="600"/>
              </a:spcBef>
            </a:pPr>
            <a:r>
              <a:rPr lang="en-US" sz="11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aliceAcc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latin typeface="Consolas"/>
                <a:ea typeface="Monaco"/>
                <a:cs typeface="Consolas"/>
              </a:rPr>
              <a:t>("Alice", 1000);</a:t>
            </a:r>
          </a:p>
          <a:p>
            <a:pPr>
              <a:spcBef>
                <a:spcPts val="600"/>
              </a:spcBef>
            </a:pPr>
            <a:r>
              <a:rPr lang="en-US" sz="11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latin typeface="Consolas"/>
                <a:ea typeface="Monaco"/>
                <a:cs typeface="Consolas"/>
              </a:rPr>
              <a:t>("Bob");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24956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3DD18F-42E0-7112-840F-317AD1B2A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93C98B0-935C-A0C3-FC85-D08C77DE4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7"/>
            <a:ext cx="5085985" cy="579581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// Stores the next account ID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nextAccountId = 1;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</a:t>
            </a:r>
            <a:r>
              <a:rPr lang="en-US" sz="110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BankAccount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balance.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*   The account id is a running integer, generated automatically.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Uses a helper function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balance;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zero balance. */</a:t>
            </a:r>
          </a:p>
          <a:p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0;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// Generates an account id. Used by the class constructors</a:t>
            </a:r>
            <a:r>
              <a:rPr lang="en-US" sz="11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.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generateId()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return nextAccountId++;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B3D9D72F-FF0E-D375-2666-E7A404B58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kumimoji="0" lang="en-US" dirty="0"/>
              <a:t>Constructors</a:t>
            </a:r>
            <a:endParaRPr kumimoji="0" lang="en-US" sz="1400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F234447-603A-4930-A1BC-9321D70C3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46" y="136410"/>
            <a:ext cx="2551451" cy="104865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743C004-EAF4-430F-BEC0-53F9BA288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34" y="4855724"/>
            <a:ext cx="4412132" cy="116930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400"/>
              </a:spcBef>
            </a:pPr>
            <a:r>
              <a:rPr lang="en-US" sz="1100" dirty="0">
                <a:solidFill>
                  <a:srgbClr val="006F40"/>
                </a:solidFill>
                <a:latin typeface="Consolas"/>
                <a:ea typeface="Consolas"/>
                <a:cs typeface="Consolas"/>
              </a:rPr>
              <a:t>// Client code</a:t>
            </a:r>
          </a:p>
          <a:p>
            <a:pPr>
              <a:spcBef>
                <a:spcPts val="600"/>
              </a:spcBef>
            </a:pPr>
            <a:r>
              <a:rPr lang="en-US" sz="11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aliceAcc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latin typeface="Consolas"/>
                <a:ea typeface="Monaco"/>
                <a:cs typeface="Consolas"/>
              </a:rPr>
              <a:t>("Alice", 1000);</a:t>
            </a:r>
          </a:p>
          <a:p>
            <a:pPr>
              <a:spcBef>
                <a:spcPts val="600"/>
              </a:spcBef>
            </a:pPr>
            <a:r>
              <a:rPr lang="en-US" sz="11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latin typeface="Consolas"/>
                <a:ea typeface="Monaco"/>
                <a:cs typeface="Consolas"/>
              </a:rPr>
              <a:t>("Bob");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E31A9387-6895-8911-47DF-392EF7CBE3E1}"/>
              </a:ext>
            </a:extLst>
          </p:cNvPr>
          <p:cNvSpPr/>
          <p:nvPr/>
        </p:nvSpPr>
        <p:spPr>
          <a:xfrm>
            <a:off x="5636511" y="1196481"/>
            <a:ext cx="3234715" cy="3700696"/>
          </a:xfrm>
          <a:prstGeom prst="wedgeRoundRectCallout">
            <a:avLst>
              <a:gd name="adj1" fmla="val -46140"/>
              <a:gd name="adj2" fmla="val -17893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Constructing new objects</a:t>
            </a:r>
          </a:p>
          <a:p>
            <a:pPr>
              <a:spcBef>
                <a:spcPts val="600"/>
              </a:spcBef>
            </a:pPr>
            <a:r>
              <a:rPr lang="en-US" sz="2000" dirty="0">
                <a:solidFill>
                  <a:srgbClr val="0048B7"/>
                </a:solidFill>
                <a:latin typeface="Times New Roman"/>
                <a:cs typeface="Times New Roman"/>
              </a:rPr>
              <a:t>(class view)</a:t>
            </a:r>
          </a:p>
          <a:p>
            <a:pPr>
              <a:spcBef>
                <a:spcPts val="600"/>
              </a:spcBef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We’ll start by learning</a:t>
            </a:r>
            <a:br>
              <a:rPr lang="en-US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 Object-Oriented concepts, and a new OO terminology.</a:t>
            </a:r>
            <a:endParaRPr lang="en-US" sz="1400" u="sng" dirty="0">
              <a:solidFill>
                <a:srgbClr val="990033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endParaRPr lang="en-US" sz="2000" dirty="0">
              <a:solidFill>
                <a:srgbClr val="0048B7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endParaRPr lang="en-US" sz="1200" u="sng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6" descr="Open box - Free shipping and delivery icons">
            <a:extLst>
              <a:ext uri="{FF2B5EF4-FFF2-40B4-BE49-F238E27FC236}">
                <a16:creationId xmlns:a16="http://schemas.microsoft.com/office/drawing/2014/main" id="{DF0C0152-C95F-42DF-A0B7-6C8E262A2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205" y="1357706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960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3BEFD-6617-537A-A4CE-5A764D5AC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028736-C861-61CB-C743-389C35D61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7"/>
            <a:ext cx="5085985" cy="579581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// Stores the next account ID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nextAccountId = 1;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</a:t>
            </a:r>
            <a:r>
              <a:rPr lang="en-US" sz="110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BankAccount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balance.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*   The account id is a running integer, generated automatically.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Uses a helper function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balance;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zero balance. */</a:t>
            </a:r>
          </a:p>
          <a:p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0;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// Generates an account id. Used by the class constructors</a:t>
            </a:r>
            <a:r>
              <a:rPr lang="en-US" sz="11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.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generateId()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return nextAccountId++;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F855CAD0-C1E9-01B0-4590-B372EF5CC6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kumimoji="0" lang="en-US" dirty="0"/>
              <a:t>Fields</a:t>
            </a:r>
            <a:endParaRPr kumimoji="0" lang="en-US" sz="1400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B6BCB88-6483-9757-5B1A-A9DAE26E1A00}"/>
              </a:ext>
            </a:extLst>
          </p:cNvPr>
          <p:cNvSpPr/>
          <p:nvPr/>
        </p:nvSpPr>
        <p:spPr bwMode="auto">
          <a:xfrm>
            <a:off x="474142" y="2076614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2460D2A-158B-8ED1-54F2-9103EF19C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46" y="136410"/>
            <a:ext cx="2551451" cy="1048655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3B14828-E9F1-EFBF-E96B-AD6E9BE5B2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34" y="4855724"/>
            <a:ext cx="4412132" cy="116930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400"/>
              </a:spcBef>
            </a:pPr>
            <a:r>
              <a:rPr lang="en-US" sz="1100" dirty="0">
                <a:solidFill>
                  <a:srgbClr val="006F40"/>
                </a:solidFill>
                <a:latin typeface="Consolas"/>
                <a:ea typeface="Consolas"/>
                <a:cs typeface="Consolas"/>
              </a:rPr>
              <a:t>// Client code</a:t>
            </a:r>
          </a:p>
          <a:p>
            <a:pPr>
              <a:spcBef>
                <a:spcPts val="600"/>
              </a:spcBef>
            </a:pPr>
            <a:r>
              <a:rPr lang="en-US" sz="11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aliceAcc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latin typeface="Consolas"/>
                <a:ea typeface="Monaco"/>
                <a:cs typeface="Consolas"/>
              </a:rPr>
              <a:t>("Alice", 1000);</a:t>
            </a:r>
          </a:p>
          <a:p>
            <a:pPr>
              <a:spcBef>
                <a:spcPts val="600"/>
              </a:spcBef>
            </a:pPr>
            <a:r>
              <a:rPr lang="en-US" sz="11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>
                <a:latin typeface="Consolas"/>
                <a:ea typeface="Monaco"/>
                <a:cs typeface="Consolas"/>
              </a:rPr>
              <a:t>BankAccount</a:t>
            </a:r>
            <a:r>
              <a:rPr lang="en-US" sz="1100" dirty="0">
                <a:latin typeface="Consolas"/>
                <a:ea typeface="Monaco"/>
                <a:cs typeface="Consolas"/>
              </a:rPr>
              <a:t>("Bob");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EA479B0B-4472-6221-FA77-8FAF1FE28F4F}"/>
              </a:ext>
            </a:extLst>
          </p:cNvPr>
          <p:cNvSpPr/>
          <p:nvPr/>
        </p:nvSpPr>
        <p:spPr>
          <a:xfrm>
            <a:off x="5791815" y="1478956"/>
            <a:ext cx="2972049" cy="3082876"/>
          </a:xfrm>
          <a:prstGeom prst="wedgeRoundRectCallout">
            <a:avLst>
              <a:gd name="adj1" fmla="val -46140"/>
              <a:gd name="adj2" fmla="val -17893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Object fields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90500" indent="-190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Also known as: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properties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attributes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or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private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variables</a:t>
            </a:r>
            <a:endParaRPr lang="en-US" sz="16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90500" indent="-190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Each object of the class is characterized by its own 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(has a </a:t>
            </a:r>
            <a:r>
              <a:rPr lang="en-US" sz="1400" i="1" dirty="0">
                <a:solidFill>
                  <a:schemeClr val="tx1"/>
                </a:solidFill>
                <a:latin typeface="Times New Roman"/>
                <a:cs typeface="Times New Roman"/>
              </a:rPr>
              <a:t>private set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of)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field values</a:t>
            </a:r>
          </a:p>
          <a:p>
            <a:pPr marL="190500" indent="-1905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Typically, initialized by constructors.</a:t>
            </a:r>
          </a:p>
        </p:txBody>
      </p:sp>
    </p:spTree>
    <p:extLst>
      <p:ext uri="{BB962C8B-B14F-4D97-AF65-F5344CB8AC3E}">
        <p14:creationId xmlns:p14="http://schemas.microsoft.com/office/powerpoint/2010/main" val="3115682242"/>
      </p:ext>
    </p:extLst>
  </p:cSld>
  <p:clrMapOvr>
    <a:masterClrMapping/>
  </p:clrMapOvr>
</p:sld>
</file>

<file path=ppt/theme/theme1.xml><?xml version="1.0" encoding="utf-8"?>
<a:theme xmlns:a="http://schemas.openxmlformats.org/drawingml/2006/main" name="1_introcs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CC0000"/>
      </a:accent1>
      <a:accent2>
        <a:srgbClr val="777777"/>
      </a:accent2>
      <a:accent3>
        <a:srgbClr val="FFFFFF"/>
      </a:accent3>
      <a:accent4>
        <a:srgbClr val="000000"/>
      </a:accent4>
      <a:accent5>
        <a:srgbClr val="E2AAAA"/>
      </a:accent5>
      <a:accent6>
        <a:srgbClr val="6B6B6B"/>
      </a:accent6>
      <a:hlink>
        <a:srgbClr val="4D4D4D"/>
      </a:hlink>
      <a:folHlink>
        <a:srgbClr val="003399"/>
      </a:folHlink>
    </a:clrScheme>
    <a:fontScheme name="introcs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arrow"/>
          <a:tailEnd type="arrow"/>
        </a:ln>
        <a:effectLst/>
      </a:spPr>
      <a:bodyPr/>
      <a:lstStyle/>
    </a:lnDef>
  </a:objectDefaults>
  <a:extraClrSchemeLst>
    <a:extraClrScheme>
      <a:clrScheme name="introcs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cs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4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5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6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7">
        <a:dk1>
          <a:srgbClr val="000000"/>
        </a:dk1>
        <a:lt1>
          <a:srgbClr val="FFFFFF"/>
        </a:lt1>
        <a:dk2>
          <a:srgbClr val="C0C0C0"/>
        </a:dk2>
        <a:lt2>
          <a:srgbClr val="010000"/>
        </a:lt2>
        <a:accent1>
          <a:srgbClr val="CC0000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6B6B6B"/>
        </a:accent6>
        <a:hlink>
          <a:srgbClr val="4D4D4D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45390</TotalTime>
  <Words>12283</Words>
  <Application>Microsoft Macintosh PowerPoint</Application>
  <PresentationFormat>On-screen Show (4:3)</PresentationFormat>
  <Paragraphs>1822</Paragraphs>
  <Slides>55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Comic Sans MS</vt:lpstr>
      <vt:lpstr>Consolas</vt:lpstr>
      <vt:lpstr>Menlo</vt:lpstr>
      <vt:lpstr>Monaco</vt:lpstr>
      <vt:lpstr>Monotype Sorts</vt:lpstr>
      <vt:lpstr>Times New Roman</vt:lpstr>
      <vt:lpstr>Wingdings</vt:lpstr>
      <vt:lpstr>1_introcs</vt:lpstr>
      <vt:lpstr>PowerPoint Presentation</vt:lpstr>
      <vt:lpstr>Lecture plan</vt:lpstr>
      <vt:lpstr>Bank account</vt:lpstr>
      <vt:lpstr>Bank account: requirements</vt:lpstr>
      <vt:lpstr>Class API</vt:lpstr>
      <vt:lpstr>Constructing new objects</vt:lpstr>
      <vt:lpstr>Constructing new objects</vt:lpstr>
      <vt:lpstr>Constructors</vt:lpstr>
      <vt:lpstr>Fields</vt:lpstr>
      <vt:lpstr>Constructors</vt:lpstr>
      <vt:lpstr>The current object (this)</vt:lpstr>
      <vt:lpstr>Static variables</vt:lpstr>
      <vt:lpstr>Static methods</vt:lpstr>
      <vt:lpstr>Methods</vt:lpstr>
      <vt:lpstr>Methods</vt:lpstr>
      <vt:lpstr>Methods</vt:lpstr>
      <vt:lpstr>Methods</vt:lpstr>
      <vt:lpstr>The this object (revisited)</vt:lpstr>
      <vt:lpstr>Class API</vt:lpstr>
      <vt:lpstr>Getters and setters</vt:lpstr>
      <vt:lpstr>Getter and Setter methods</vt:lpstr>
      <vt:lpstr>Class design issues</vt:lpstr>
      <vt:lpstr>Class design issues (back to safety)</vt:lpstr>
      <vt:lpstr>Class design issues</vt:lpstr>
      <vt:lpstr>Class design issues</vt:lpstr>
      <vt:lpstr>Methods (client view)</vt:lpstr>
      <vt:lpstr>Methods (class view)</vt:lpstr>
      <vt:lpstr>Methods (class view)</vt:lpstr>
      <vt:lpstr>Methods (class view)</vt:lpstr>
      <vt:lpstr>Methods (class view)</vt:lpstr>
      <vt:lpstr>Methods (class view)</vt:lpstr>
      <vt:lpstr>Class design: Recap</vt:lpstr>
      <vt:lpstr>Class design: Recap</vt:lpstr>
      <vt:lpstr>Lecture plan</vt:lpstr>
      <vt:lpstr>Fractions</vt:lpstr>
      <vt:lpstr>Class API</vt:lpstr>
      <vt:lpstr>Creating and displaying objects</vt:lpstr>
      <vt:lpstr>Creating and displaying objects</vt:lpstr>
      <vt:lpstr>Fraction Constructor</vt:lpstr>
      <vt:lpstr>Fraction Constructor: Improved</vt:lpstr>
      <vt:lpstr>Fraction Constructor: Improved</vt:lpstr>
      <vt:lpstr>Fraction Constructor: Final</vt:lpstr>
      <vt:lpstr>Fraction Constructor: Final</vt:lpstr>
      <vt:lpstr>Fraction arithmetic methods</vt:lpstr>
      <vt:lpstr>Fraction arithmetic methods</vt:lpstr>
      <vt:lpstr>Fraction arithmetic methods</vt:lpstr>
      <vt:lpstr>Fraction arithmetic</vt:lpstr>
      <vt:lpstr>Fraction arithmetic</vt:lpstr>
      <vt:lpstr>Recap: The Fraction class</vt:lpstr>
      <vt:lpstr>Lecture plan</vt:lpstr>
      <vt:lpstr>Point class API</vt:lpstr>
      <vt:lpstr>Point class</vt:lpstr>
      <vt:lpstr>Recap: Procedural programming VS OOP</vt:lpstr>
      <vt:lpstr>Recap: Procedural programming VS OOP</vt:lpstr>
      <vt:lpstr>PowerPoint Presentation</vt:lpstr>
    </vt:vector>
  </TitlesOfParts>
  <Manager/>
  <Company>Princeton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 of Two:  Trace</dc:title>
  <dc:subject/>
  <dc:creator>Kevin Wayne</dc:creator>
  <cp:keywords/>
  <dc:description/>
  <cp:lastModifiedBy>Schocken Shimon</cp:lastModifiedBy>
  <cp:revision>1499</cp:revision>
  <cp:lastPrinted>2014-11-22T15:35:49Z</cp:lastPrinted>
  <dcterms:created xsi:type="dcterms:W3CDTF">2010-03-25T13:24:56Z</dcterms:created>
  <dcterms:modified xsi:type="dcterms:W3CDTF">2024-09-12T09:55:09Z</dcterms:modified>
  <cp:category/>
</cp:coreProperties>
</file>